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
  </p:notesMasterIdLst>
  <p:sldIdLst>
    <p:sldId id="275" r:id="rId5"/>
    <p:sldId id="279" r:id="rId6"/>
    <p:sldId id="277" r:id="rId7"/>
    <p:sldId id="278" r:id="rId8"/>
  </p:sldIdLst>
  <p:sldSz cx="7556500" cy="10693400"/>
  <p:notesSz cx="6807200" cy="99393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40"/>
    <a:srgbClr val="DA2400"/>
    <a:srgbClr val="FFFFFF"/>
    <a:srgbClr val="002B4C"/>
    <a:srgbClr val="E7E7E7"/>
    <a:srgbClr val="E6E7E8"/>
    <a:srgbClr val="FFE600"/>
    <a:srgbClr val="0093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6247" autoAdjust="0"/>
  </p:normalViewPr>
  <p:slideViewPr>
    <p:cSldViewPr>
      <p:cViewPr>
        <p:scale>
          <a:sx n="90" d="100"/>
          <a:sy n="90" d="100"/>
        </p:scale>
        <p:origin x="4392" y="40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408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264" cy="498738"/>
          </a:xfrm>
          <a:prstGeom prst="rect">
            <a:avLst/>
          </a:prstGeom>
        </p:spPr>
        <p:txBody>
          <a:bodyPr vert="horz" lIns="83905" tIns="41953" rIns="83905" bIns="41953" rtlCol="0"/>
          <a:lstStyle>
            <a:lvl1pPr algn="l">
              <a:defRPr sz="1100"/>
            </a:lvl1pPr>
          </a:lstStyle>
          <a:p>
            <a:endParaRPr lang="en-AU"/>
          </a:p>
        </p:txBody>
      </p:sp>
      <p:sp>
        <p:nvSpPr>
          <p:cNvPr id="3" name="Date Placeholder 2"/>
          <p:cNvSpPr>
            <a:spLocks noGrp="1"/>
          </p:cNvSpPr>
          <p:nvPr>
            <p:ph type="dt" idx="1"/>
          </p:nvPr>
        </p:nvSpPr>
        <p:spPr>
          <a:xfrm>
            <a:off x="3855507" y="0"/>
            <a:ext cx="2950264" cy="498738"/>
          </a:xfrm>
          <a:prstGeom prst="rect">
            <a:avLst/>
          </a:prstGeom>
        </p:spPr>
        <p:txBody>
          <a:bodyPr vert="horz" lIns="83905" tIns="41953" rIns="83905" bIns="41953" rtlCol="0"/>
          <a:lstStyle>
            <a:lvl1pPr algn="r">
              <a:defRPr sz="1100"/>
            </a:lvl1pPr>
          </a:lstStyle>
          <a:p>
            <a:fld id="{0968B70B-B078-48A8-8FA3-EA97436D0C62}" type="datetimeFigureOut">
              <a:rPr lang="en-AU" smtClean="0"/>
              <a:t>25/06/2025</a:t>
            </a:fld>
            <a:endParaRPr lang="en-AU"/>
          </a:p>
        </p:txBody>
      </p:sp>
      <p:sp>
        <p:nvSpPr>
          <p:cNvPr id="4" name="Slide Image Placeholder 3"/>
          <p:cNvSpPr>
            <a:spLocks noGrp="1" noRot="1" noChangeAspect="1"/>
          </p:cNvSpPr>
          <p:nvPr>
            <p:ph type="sldImg" idx="2"/>
          </p:nvPr>
        </p:nvSpPr>
        <p:spPr>
          <a:xfrm>
            <a:off x="2219325" y="1243013"/>
            <a:ext cx="2368550" cy="3352800"/>
          </a:xfrm>
          <a:prstGeom prst="rect">
            <a:avLst/>
          </a:prstGeom>
          <a:noFill/>
          <a:ln w="12700">
            <a:solidFill>
              <a:prstClr val="black"/>
            </a:solidFill>
          </a:ln>
        </p:spPr>
        <p:txBody>
          <a:bodyPr vert="horz" lIns="83905" tIns="41953" rIns="83905" bIns="41953" rtlCol="0" anchor="ctr"/>
          <a:lstStyle/>
          <a:p>
            <a:endParaRPr lang="en-AU"/>
          </a:p>
        </p:txBody>
      </p:sp>
      <p:sp>
        <p:nvSpPr>
          <p:cNvPr id="5" name="Notes Placeholder 4"/>
          <p:cNvSpPr>
            <a:spLocks noGrp="1"/>
          </p:cNvSpPr>
          <p:nvPr>
            <p:ph type="body" sz="quarter" idx="3"/>
          </p:nvPr>
        </p:nvSpPr>
        <p:spPr>
          <a:xfrm>
            <a:off x="680720" y="4783749"/>
            <a:ext cx="5445760" cy="3913172"/>
          </a:xfrm>
          <a:prstGeom prst="rect">
            <a:avLst/>
          </a:prstGeom>
        </p:spPr>
        <p:txBody>
          <a:bodyPr vert="horz" lIns="83905" tIns="41953" rIns="83905" bIns="419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01"/>
            <a:ext cx="2950264" cy="498738"/>
          </a:xfrm>
          <a:prstGeom prst="rect">
            <a:avLst/>
          </a:prstGeom>
        </p:spPr>
        <p:txBody>
          <a:bodyPr vert="horz" lIns="83905" tIns="41953" rIns="83905" bIns="41953" rtlCol="0" anchor="b"/>
          <a:lstStyle>
            <a:lvl1pPr algn="l">
              <a:defRPr sz="1100"/>
            </a:lvl1pPr>
          </a:lstStyle>
          <a:p>
            <a:endParaRPr lang="en-AU"/>
          </a:p>
        </p:txBody>
      </p:sp>
      <p:sp>
        <p:nvSpPr>
          <p:cNvPr id="7" name="Slide Number Placeholder 6"/>
          <p:cNvSpPr>
            <a:spLocks noGrp="1"/>
          </p:cNvSpPr>
          <p:nvPr>
            <p:ph type="sldNum" sz="quarter" idx="5"/>
          </p:nvPr>
        </p:nvSpPr>
        <p:spPr>
          <a:xfrm>
            <a:off x="3855507" y="9440601"/>
            <a:ext cx="2950264" cy="498738"/>
          </a:xfrm>
          <a:prstGeom prst="rect">
            <a:avLst/>
          </a:prstGeom>
        </p:spPr>
        <p:txBody>
          <a:bodyPr vert="horz" lIns="83905" tIns="41953" rIns="83905" bIns="41953" rtlCol="0" anchor="b"/>
          <a:lstStyle>
            <a:lvl1pPr algn="r">
              <a:defRPr sz="1100"/>
            </a:lvl1pPr>
          </a:lstStyle>
          <a:p>
            <a:fld id="{729D9126-9EF8-4E73-9F46-0BA3E4441F0C}" type="slidenum">
              <a:rPr lang="en-AU" smtClean="0"/>
              <a:t>‹#›</a:t>
            </a:fld>
            <a:endParaRPr lang="en-AU"/>
          </a:p>
        </p:txBody>
      </p:sp>
    </p:spTree>
    <p:extLst>
      <p:ext uri="{BB962C8B-B14F-4D97-AF65-F5344CB8AC3E}">
        <p14:creationId xmlns:p14="http://schemas.microsoft.com/office/powerpoint/2010/main" val="1537096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9D9126-9EF8-4E73-9F46-0BA3E4441F0C}" type="slidenum">
              <a:rPr lang="en-AU" smtClean="0"/>
              <a:t>1</a:t>
            </a:fld>
            <a:endParaRPr lang="en-AU"/>
          </a:p>
        </p:txBody>
      </p:sp>
    </p:spTree>
    <p:extLst>
      <p:ext uri="{BB962C8B-B14F-4D97-AF65-F5344CB8AC3E}">
        <p14:creationId xmlns:p14="http://schemas.microsoft.com/office/powerpoint/2010/main" val="318330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19.jpeg"/><Relationship Id="rId2" Type="http://schemas.openxmlformats.org/officeDocument/2006/relationships/image" Target="../media/image5.jpeg"/><Relationship Id="rId16" Type="http://schemas.openxmlformats.org/officeDocument/2006/relationships/hyperlink" Target="http://www.cigweld.com.au/" TargetMode="Externa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www.cigweld.com.au/" TargetMode="External"/><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18.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0.jpe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hyperlink" Target="http://www.cigweld.com.au/" TargetMode="External"/><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29.png"/><Relationship Id="rId5" Type="http://schemas.openxmlformats.org/officeDocument/2006/relationships/image" Target="../media/image33.png"/><Relationship Id="rId15" Type="http://schemas.openxmlformats.org/officeDocument/2006/relationships/image" Target="../media/image42.jpe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object 3"/>
          <p:cNvSpPr>
            <a:spLocks/>
          </p:cNvSpPr>
          <p:nvPr/>
        </p:nvSpPr>
        <p:spPr>
          <a:xfrm>
            <a:off x="0" y="13"/>
            <a:ext cx="7560309" cy="4020372"/>
          </a:xfrm>
          <a:custGeom>
            <a:avLst/>
            <a:gdLst/>
            <a:ahLst/>
            <a:cxnLst/>
            <a:rect l="l" t="t" r="r" b="b"/>
            <a:pathLst>
              <a:path w="7560309" h="4434205">
                <a:moveTo>
                  <a:pt x="7559992" y="0"/>
                </a:moveTo>
                <a:lnTo>
                  <a:pt x="0" y="0"/>
                </a:lnTo>
                <a:lnTo>
                  <a:pt x="0" y="4433989"/>
                </a:lnTo>
                <a:lnTo>
                  <a:pt x="7559992" y="4433989"/>
                </a:lnTo>
                <a:lnTo>
                  <a:pt x="7559992" y="0"/>
                </a:lnTo>
                <a:close/>
              </a:path>
            </a:pathLst>
          </a:custGeom>
          <a:solidFill>
            <a:srgbClr val="0093D0"/>
          </a:solidFill>
        </p:spPr>
        <p:txBody>
          <a:bodyPr wrap="square" lIns="0" tIns="0" rIns="0" bIns="0" rtlCol="0"/>
          <a:lstStyle/>
          <a:p>
            <a:endParaRPr dirty="0"/>
          </a:p>
        </p:txBody>
      </p:sp>
      <p:grpSp>
        <p:nvGrpSpPr>
          <p:cNvPr id="8" name="object 8"/>
          <p:cNvGrpSpPr/>
          <p:nvPr/>
        </p:nvGrpSpPr>
        <p:grpSpPr>
          <a:xfrm>
            <a:off x="380562" y="372351"/>
            <a:ext cx="2884440" cy="970396"/>
            <a:chOff x="468007" y="432003"/>
            <a:chExt cx="2944495" cy="990600"/>
          </a:xfrm>
        </p:grpSpPr>
        <p:sp>
          <p:nvSpPr>
            <p:cNvPr id="9" name="object 9"/>
            <p:cNvSpPr/>
            <p:nvPr/>
          </p:nvSpPr>
          <p:spPr>
            <a:xfrm>
              <a:off x="468007" y="1233271"/>
              <a:ext cx="2832100" cy="189230"/>
            </a:xfrm>
            <a:custGeom>
              <a:avLst/>
              <a:gdLst/>
              <a:ahLst/>
              <a:cxnLst/>
              <a:rect l="l" t="t" r="r" b="b"/>
              <a:pathLst>
                <a:path w="2832100" h="189230">
                  <a:moveTo>
                    <a:pt x="2831617" y="0"/>
                  </a:moveTo>
                  <a:lnTo>
                    <a:pt x="0" y="0"/>
                  </a:lnTo>
                  <a:lnTo>
                    <a:pt x="0" y="188722"/>
                  </a:lnTo>
                  <a:lnTo>
                    <a:pt x="2831617" y="188722"/>
                  </a:lnTo>
                  <a:lnTo>
                    <a:pt x="2831617" y="0"/>
                  </a:lnTo>
                  <a:close/>
                </a:path>
              </a:pathLst>
            </a:custGeom>
            <a:solidFill>
              <a:srgbClr val="FFE600"/>
            </a:solidFill>
          </p:spPr>
          <p:txBody>
            <a:bodyPr wrap="square" lIns="0" tIns="0" rIns="0" bIns="0" rtlCol="0"/>
            <a:lstStyle/>
            <a:p>
              <a:endParaRPr/>
            </a:p>
          </p:txBody>
        </p:sp>
        <p:pic>
          <p:nvPicPr>
            <p:cNvPr id="10" name="object 10"/>
            <p:cNvPicPr/>
            <p:nvPr/>
          </p:nvPicPr>
          <p:blipFill>
            <a:blip r:embed="rId3" cstate="print"/>
            <a:stretch>
              <a:fillRect/>
            </a:stretch>
          </p:blipFill>
          <p:spPr>
            <a:xfrm>
              <a:off x="2181627" y="1280495"/>
              <a:ext cx="177370" cy="99725"/>
            </a:xfrm>
            <a:prstGeom prst="rect">
              <a:avLst/>
            </a:prstGeom>
          </p:spPr>
        </p:pic>
        <p:pic>
          <p:nvPicPr>
            <p:cNvPr id="11" name="object 11"/>
            <p:cNvPicPr/>
            <p:nvPr/>
          </p:nvPicPr>
          <p:blipFill>
            <a:blip r:embed="rId4" cstate="print"/>
            <a:stretch>
              <a:fillRect/>
            </a:stretch>
          </p:blipFill>
          <p:spPr>
            <a:xfrm>
              <a:off x="2414576" y="1278114"/>
              <a:ext cx="354821" cy="104521"/>
            </a:xfrm>
            <a:prstGeom prst="rect">
              <a:avLst/>
            </a:prstGeom>
          </p:spPr>
        </p:pic>
        <p:pic>
          <p:nvPicPr>
            <p:cNvPr id="12" name="object 12"/>
            <p:cNvPicPr/>
            <p:nvPr/>
          </p:nvPicPr>
          <p:blipFill>
            <a:blip r:embed="rId5" cstate="print"/>
            <a:stretch>
              <a:fillRect/>
            </a:stretch>
          </p:blipFill>
          <p:spPr>
            <a:xfrm>
              <a:off x="2816894" y="1280495"/>
              <a:ext cx="439046" cy="99729"/>
            </a:xfrm>
            <a:prstGeom prst="rect">
              <a:avLst/>
            </a:prstGeom>
          </p:spPr>
        </p:pic>
        <p:sp>
          <p:nvSpPr>
            <p:cNvPr id="13" name="object 13"/>
            <p:cNvSpPr/>
            <p:nvPr/>
          </p:nvSpPr>
          <p:spPr>
            <a:xfrm>
              <a:off x="468553" y="432002"/>
              <a:ext cx="2943860" cy="696595"/>
            </a:xfrm>
            <a:custGeom>
              <a:avLst/>
              <a:gdLst/>
              <a:ahLst/>
              <a:cxnLst/>
              <a:rect l="l" t="t" r="r" b="b"/>
              <a:pathLst>
                <a:path w="2943860" h="696594">
                  <a:moveTo>
                    <a:pt x="458279" y="1130"/>
                  </a:moveTo>
                  <a:lnTo>
                    <a:pt x="296633" y="1130"/>
                  </a:lnTo>
                  <a:lnTo>
                    <a:pt x="248869" y="5461"/>
                  </a:lnTo>
                  <a:lnTo>
                    <a:pt x="205409" y="18262"/>
                  </a:lnTo>
                  <a:lnTo>
                    <a:pt x="166725" y="39204"/>
                  </a:lnTo>
                  <a:lnTo>
                    <a:pt x="133273" y="67970"/>
                  </a:lnTo>
                  <a:lnTo>
                    <a:pt x="105537" y="104254"/>
                  </a:lnTo>
                  <a:lnTo>
                    <a:pt x="83985" y="147739"/>
                  </a:lnTo>
                  <a:lnTo>
                    <a:pt x="69088" y="198107"/>
                  </a:lnTo>
                  <a:lnTo>
                    <a:pt x="6159" y="493509"/>
                  </a:lnTo>
                  <a:lnTo>
                    <a:pt x="0" y="539635"/>
                  </a:lnTo>
                  <a:lnTo>
                    <a:pt x="1981" y="581012"/>
                  </a:lnTo>
                  <a:lnTo>
                    <a:pt x="30060" y="647369"/>
                  </a:lnTo>
                  <a:lnTo>
                    <a:pt x="79171" y="682472"/>
                  </a:lnTo>
                  <a:lnTo>
                    <a:pt x="147701" y="694537"/>
                  </a:lnTo>
                  <a:lnTo>
                    <a:pt x="147612" y="694855"/>
                  </a:lnTo>
                  <a:lnTo>
                    <a:pt x="313804" y="694855"/>
                  </a:lnTo>
                  <a:lnTo>
                    <a:pt x="345770" y="564527"/>
                  </a:lnTo>
                  <a:lnTo>
                    <a:pt x="187134" y="564502"/>
                  </a:lnTo>
                  <a:lnTo>
                    <a:pt x="179679" y="563740"/>
                  </a:lnTo>
                  <a:lnTo>
                    <a:pt x="153936" y="532904"/>
                  </a:lnTo>
                  <a:lnTo>
                    <a:pt x="155359" y="520395"/>
                  </a:lnTo>
                  <a:lnTo>
                    <a:pt x="225996" y="187845"/>
                  </a:lnTo>
                  <a:lnTo>
                    <a:pt x="238442" y="150660"/>
                  </a:lnTo>
                  <a:lnTo>
                    <a:pt x="269887" y="134454"/>
                  </a:lnTo>
                  <a:lnTo>
                    <a:pt x="423583" y="134454"/>
                  </a:lnTo>
                  <a:lnTo>
                    <a:pt x="458279" y="1130"/>
                  </a:lnTo>
                  <a:close/>
                </a:path>
                <a:path w="2943860" h="696594">
                  <a:moveTo>
                    <a:pt x="694512" y="0"/>
                  </a:moveTo>
                  <a:lnTo>
                    <a:pt x="539788" y="0"/>
                  </a:lnTo>
                  <a:lnTo>
                    <a:pt x="391947" y="695426"/>
                  </a:lnTo>
                  <a:lnTo>
                    <a:pt x="546671" y="695426"/>
                  </a:lnTo>
                  <a:lnTo>
                    <a:pt x="694512" y="0"/>
                  </a:lnTo>
                  <a:close/>
                </a:path>
                <a:path w="2943860" h="696594">
                  <a:moveTo>
                    <a:pt x="1141323" y="508"/>
                  </a:moveTo>
                  <a:lnTo>
                    <a:pt x="946759" y="508"/>
                  </a:lnTo>
                  <a:lnTo>
                    <a:pt x="946734" y="660"/>
                  </a:lnTo>
                  <a:lnTo>
                    <a:pt x="899883" y="5702"/>
                  </a:lnTo>
                  <a:lnTo>
                    <a:pt x="857123" y="19011"/>
                  </a:lnTo>
                  <a:lnTo>
                    <a:pt x="818934" y="40246"/>
                  </a:lnTo>
                  <a:lnTo>
                    <a:pt x="785850" y="69100"/>
                  </a:lnTo>
                  <a:lnTo>
                    <a:pt x="758367" y="105244"/>
                  </a:lnTo>
                  <a:lnTo>
                    <a:pt x="736993" y="148361"/>
                  </a:lnTo>
                  <a:lnTo>
                    <a:pt x="722249" y="198107"/>
                  </a:lnTo>
                  <a:lnTo>
                    <a:pt x="657440" y="495427"/>
                  </a:lnTo>
                  <a:lnTo>
                    <a:pt x="648576" y="550799"/>
                  </a:lnTo>
                  <a:lnTo>
                    <a:pt x="647687" y="596976"/>
                  </a:lnTo>
                  <a:lnTo>
                    <a:pt x="655015" y="634314"/>
                  </a:lnTo>
                  <a:lnTo>
                    <a:pt x="685673" y="677456"/>
                  </a:lnTo>
                  <a:lnTo>
                    <a:pt x="725398" y="693839"/>
                  </a:lnTo>
                  <a:lnTo>
                    <a:pt x="750112" y="695896"/>
                  </a:lnTo>
                  <a:lnTo>
                    <a:pt x="849033" y="695896"/>
                  </a:lnTo>
                  <a:lnTo>
                    <a:pt x="848969" y="696125"/>
                  </a:lnTo>
                  <a:lnTo>
                    <a:pt x="999896" y="696125"/>
                  </a:lnTo>
                  <a:lnTo>
                    <a:pt x="1078268" y="327774"/>
                  </a:lnTo>
                  <a:lnTo>
                    <a:pt x="931176" y="327774"/>
                  </a:lnTo>
                  <a:lnTo>
                    <a:pt x="879678" y="564159"/>
                  </a:lnTo>
                  <a:lnTo>
                    <a:pt x="819772" y="564159"/>
                  </a:lnTo>
                  <a:lnTo>
                    <a:pt x="813866" y="561975"/>
                  </a:lnTo>
                  <a:lnTo>
                    <a:pt x="810247" y="557504"/>
                  </a:lnTo>
                  <a:lnTo>
                    <a:pt x="805891" y="547319"/>
                  </a:lnTo>
                  <a:lnTo>
                    <a:pt x="805205" y="534822"/>
                  </a:lnTo>
                  <a:lnTo>
                    <a:pt x="806627" y="522300"/>
                  </a:lnTo>
                  <a:lnTo>
                    <a:pt x="880427" y="186563"/>
                  </a:lnTo>
                  <a:lnTo>
                    <a:pt x="905865" y="142303"/>
                  </a:lnTo>
                  <a:lnTo>
                    <a:pt x="925423" y="134454"/>
                  </a:lnTo>
                  <a:lnTo>
                    <a:pt x="1112520" y="134721"/>
                  </a:lnTo>
                  <a:lnTo>
                    <a:pt x="1141323" y="508"/>
                  </a:lnTo>
                  <a:close/>
                </a:path>
                <a:path w="2943860" h="696594">
                  <a:moveTo>
                    <a:pt x="1802599" y="660"/>
                  </a:moveTo>
                  <a:lnTo>
                    <a:pt x="1646174" y="660"/>
                  </a:lnTo>
                  <a:lnTo>
                    <a:pt x="1515694" y="420293"/>
                  </a:lnTo>
                  <a:lnTo>
                    <a:pt x="1566659" y="660"/>
                  </a:lnTo>
                  <a:lnTo>
                    <a:pt x="1417015" y="660"/>
                  </a:lnTo>
                  <a:lnTo>
                    <a:pt x="1290701" y="421678"/>
                  </a:lnTo>
                  <a:lnTo>
                    <a:pt x="1335925" y="660"/>
                  </a:lnTo>
                  <a:lnTo>
                    <a:pt x="1177290" y="660"/>
                  </a:lnTo>
                  <a:lnTo>
                    <a:pt x="1136548" y="695439"/>
                  </a:lnTo>
                  <a:lnTo>
                    <a:pt x="1305204" y="695439"/>
                  </a:lnTo>
                  <a:lnTo>
                    <a:pt x="1419758" y="341985"/>
                  </a:lnTo>
                  <a:lnTo>
                    <a:pt x="1379550" y="695439"/>
                  </a:lnTo>
                  <a:lnTo>
                    <a:pt x="1548422" y="695439"/>
                  </a:lnTo>
                  <a:lnTo>
                    <a:pt x="1802599" y="660"/>
                  </a:lnTo>
                  <a:close/>
                </a:path>
                <a:path w="2943860" h="696594">
                  <a:moveTo>
                    <a:pt x="2169668" y="1765"/>
                  </a:moveTo>
                  <a:lnTo>
                    <a:pt x="1844802" y="1765"/>
                  </a:lnTo>
                  <a:lnTo>
                    <a:pt x="1696974" y="695426"/>
                  </a:lnTo>
                  <a:lnTo>
                    <a:pt x="2028634" y="695426"/>
                  </a:lnTo>
                  <a:lnTo>
                    <a:pt x="2059393" y="550760"/>
                  </a:lnTo>
                  <a:lnTo>
                    <a:pt x="1882470" y="550760"/>
                  </a:lnTo>
                  <a:lnTo>
                    <a:pt x="1910994" y="416534"/>
                  </a:lnTo>
                  <a:lnTo>
                    <a:pt x="2059965" y="416534"/>
                  </a:lnTo>
                  <a:lnTo>
                    <a:pt x="2092591" y="264706"/>
                  </a:lnTo>
                  <a:lnTo>
                    <a:pt x="1943658" y="264706"/>
                  </a:lnTo>
                  <a:lnTo>
                    <a:pt x="1968804" y="146405"/>
                  </a:lnTo>
                  <a:lnTo>
                    <a:pt x="2138908" y="146405"/>
                  </a:lnTo>
                  <a:lnTo>
                    <a:pt x="2169668" y="1765"/>
                  </a:lnTo>
                  <a:close/>
                </a:path>
                <a:path w="2943860" h="696594">
                  <a:moveTo>
                    <a:pt x="2426843" y="550773"/>
                  </a:moveTo>
                  <a:lnTo>
                    <a:pt x="2275636" y="550773"/>
                  </a:lnTo>
                  <a:lnTo>
                    <a:pt x="2392083" y="660"/>
                  </a:lnTo>
                  <a:lnTo>
                    <a:pt x="2237346" y="660"/>
                  </a:lnTo>
                  <a:lnTo>
                    <a:pt x="2090140" y="695439"/>
                  </a:lnTo>
                  <a:lnTo>
                    <a:pt x="2396096" y="695439"/>
                  </a:lnTo>
                  <a:lnTo>
                    <a:pt x="2426843" y="550773"/>
                  </a:lnTo>
                  <a:close/>
                </a:path>
                <a:path w="2943860" h="696594">
                  <a:moveTo>
                    <a:pt x="2943428" y="157949"/>
                  </a:moveTo>
                  <a:lnTo>
                    <a:pt x="2941447" y="116573"/>
                  </a:lnTo>
                  <a:lnTo>
                    <a:pt x="2913367" y="50228"/>
                  </a:lnTo>
                  <a:lnTo>
                    <a:pt x="2863316" y="14490"/>
                  </a:lnTo>
                  <a:lnTo>
                    <a:pt x="2793365" y="2425"/>
                  </a:lnTo>
                  <a:lnTo>
                    <a:pt x="2793352" y="2095"/>
                  </a:lnTo>
                  <a:lnTo>
                    <a:pt x="2789504" y="2095"/>
                  </a:lnTo>
                  <a:lnTo>
                    <a:pt x="2789504" y="164680"/>
                  </a:lnTo>
                  <a:lnTo>
                    <a:pt x="2788081" y="177177"/>
                  </a:lnTo>
                  <a:lnTo>
                    <a:pt x="2718270" y="515391"/>
                  </a:lnTo>
                  <a:lnTo>
                    <a:pt x="2697619" y="557339"/>
                  </a:lnTo>
                  <a:lnTo>
                    <a:pt x="2682481" y="562495"/>
                  </a:lnTo>
                  <a:lnTo>
                    <a:pt x="2617381" y="562495"/>
                  </a:lnTo>
                  <a:lnTo>
                    <a:pt x="2700350" y="134797"/>
                  </a:lnTo>
                  <a:lnTo>
                    <a:pt x="2755811" y="134797"/>
                  </a:lnTo>
                  <a:lnTo>
                    <a:pt x="2755684" y="135343"/>
                  </a:lnTo>
                  <a:lnTo>
                    <a:pt x="2763228" y="135750"/>
                  </a:lnTo>
                  <a:lnTo>
                    <a:pt x="2789504" y="164680"/>
                  </a:lnTo>
                  <a:lnTo>
                    <a:pt x="2789504" y="2095"/>
                  </a:lnTo>
                  <a:lnTo>
                    <a:pt x="2587739" y="1612"/>
                  </a:lnTo>
                  <a:lnTo>
                    <a:pt x="2440978" y="695439"/>
                  </a:lnTo>
                  <a:lnTo>
                    <a:pt x="2591574" y="695439"/>
                  </a:lnTo>
                  <a:lnTo>
                    <a:pt x="2591676" y="694855"/>
                  </a:lnTo>
                  <a:lnTo>
                    <a:pt x="2653411" y="694855"/>
                  </a:lnTo>
                  <a:lnTo>
                    <a:pt x="2653360" y="695172"/>
                  </a:lnTo>
                  <a:lnTo>
                    <a:pt x="2657170" y="694855"/>
                  </a:lnTo>
                  <a:lnTo>
                    <a:pt x="2700794" y="691210"/>
                  </a:lnTo>
                  <a:lnTo>
                    <a:pt x="2743441" y="679411"/>
                  </a:lnTo>
                  <a:lnTo>
                    <a:pt x="2781008" y="659815"/>
                  </a:lnTo>
                  <a:lnTo>
                    <a:pt x="2813240" y="632523"/>
                  </a:lnTo>
                  <a:lnTo>
                    <a:pt x="2839859" y="597585"/>
                  </a:lnTo>
                  <a:lnTo>
                    <a:pt x="2856979" y="562495"/>
                  </a:lnTo>
                  <a:lnTo>
                    <a:pt x="2875165" y="505104"/>
                  </a:lnTo>
                  <a:lnTo>
                    <a:pt x="2937268" y="204076"/>
                  </a:lnTo>
                  <a:lnTo>
                    <a:pt x="2943428" y="157949"/>
                  </a:lnTo>
                  <a:close/>
                </a:path>
              </a:pathLst>
            </a:custGeom>
            <a:solidFill>
              <a:srgbClr val="FFFFFF"/>
            </a:solidFill>
          </p:spPr>
          <p:txBody>
            <a:bodyPr wrap="square" lIns="0" tIns="0" rIns="0" bIns="0" rtlCol="0"/>
            <a:lstStyle/>
            <a:p>
              <a:endParaRPr dirty="0"/>
            </a:p>
          </p:txBody>
        </p:sp>
      </p:grpSp>
      <p:sp>
        <p:nvSpPr>
          <p:cNvPr id="76" name="object 76"/>
          <p:cNvSpPr/>
          <p:nvPr/>
        </p:nvSpPr>
        <p:spPr>
          <a:xfrm>
            <a:off x="0" y="10476001"/>
            <a:ext cx="7560309" cy="216535"/>
          </a:xfrm>
          <a:custGeom>
            <a:avLst/>
            <a:gdLst/>
            <a:ahLst/>
            <a:cxnLst/>
            <a:rect l="l" t="t" r="r" b="b"/>
            <a:pathLst>
              <a:path w="7560309" h="216534">
                <a:moveTo>
                  <a:pt x="7559992" y="0"/>
                </a:moveTo>
                <a:lnTo>
                  <a:pt x="0" y="0"/>
                </a:lnTo>
                <a:lnTo>
                  <a:pt x="0" y="216001"/>
                </a:lnTo>
                <a:lnTo>
                  <a:pt x="7559992" y="216001"/>
                </a:lnTo>
                <a:lnTo>
                  <a:pt x="7559992" y="0"/>
                </a:lnTo>
                <a:close/>
              </a:path>
            </a:pathLst>
          </a:custGeom>
          <a:solidFill>
            <a:srgbClr val="002B4C"/>
          </a:solidFill>
        </p:spPr>
        <p:txBody>
          <a:bodyPr wrap="square" lIns="0" tIns="0" rIns="0" bIns="0" rtlCol="0"/>
          <a:lstStyle/>
          <a:p>
            <a:endParaRPr/>
          </a:p>
        </p:txBody>
      </p:sp>
      <p:sp>
        <p:nvSpPr>
          <p:cNvPr id="68" name="object 68"/>
          <p:cNvSpPr>
            <a:spLocks/>
          </p:cNvSpPr>
          <p:nvPr/>
        </p:nvSpPr>
        <p:spPr>
          <a:xfrm>
            <a:off x="-1904" y="3501166"/>
            <a:ext cx="7560309" cy="635114"/>
          </a:xfrm>
          <a:custGeom>
            <a:avLst/>
            <a:gdLst/>
            <a:ahLst/>
            <a:cxnLst/>
            <a:rect l="l" t="t" r="r" b="b"/>
            <a:pathLst>
              <a:path w="7560309" h="1405889">
                <a:moveTo>
                  <a:pt x="7559992" y="0"/>
                </a:moveTo>
                <a:lnTo>
                  <a:pt x="0" y="0"/>
                </a:lnTo>
                <a:lnTo>
                  <a:pt x="0" y="1405801"/>
                </a:lnTo>
                <a:lnTo>
                  <a:pt x="7559992" y="1405801"/>
                </a:lnTo>
                <a:lnTo>
                  <a:pt x="7559992" y="0"/>
                </a:lnTo>
                <a:close/>
              </a:path>
            </a:pathLst>
          </a:custGeom>
          <a:solidFill>
            <a:srgbClr val="002B4C"/>
          </a:solidFill>
        </p:spPr>
        <p:txBody>
          <a:bodyPr wrap="square" lIns="0" tIns="0" rIns="0" bIns="0" rtlCol="0"/>
          <a:lstStyle/>
          <a:p>
            <a:pPr algn="l"/>
            <a:r>
              <a:rPr lang="en-US" dirty="0">
                <a:solidFill>
                  <a:schemeClr val="bg1"/>
                </a:solidFill>
              </a:rPr>
              <a:t>     </a:t>
            </a:r>
            <a:endParaRPr sz="2000" dirty="0">
              <a:solidFill>
                <a:schemeClr val="bg1"/>
              </a:solidFill>
              <a:latin typeface="Barlow Condensed Black "/>
            </a:endParaRPr>
          </a:p>
        </p:txBody>
      </p:sp>
      <p:sp>
        <p:nvSpPr>
          <p:cNvPr id="80" name="TextBox 79">
            <a:extLst>
              <a:ext uri="{FF2B5EF4-FFF2-40B4-BE49-F238E27FC236}">
                <a16:creationId xmlns:a16="http://schemas.microsoft.com/office/drawing/2014/main" id="{2610FDEE-858B-DD0F-45A6-E817EA5F4A30}"/>
              </a:ext>
            </a:extLst>
          </p:cNvPr>
          <p:cNvSpPr txBox="1"/>
          <p:nvPr/>
        </p:nvSpPr>
        <p:spPr>
          <a:xfrm>
            <a:off x="167127" y="4273289"/>
            <a:ext cx="7192523" cy="768095"/>
          </a:xfrm>
          <a:prstGeom prst="rect">
            <a:avLst/>
          </a:prstGeom>
          <a:noFill/>
        </p:spPr>
        <p:txBody>
          <a:bodyPr wrap="square">
            <a:spAutoFit/>
          </a:bodyPr>
          <a:lstStyle/>
          <a:p>
            <a:pPr marL="12700" marR="5080" algn="l">
              <a:lnSpc>
                <a:spcPct val="101800"/>
              </a:lnSpc>
              <a:spcBef>
                <a:spcPts val="710"/>
              </a:spcBef>
            </a:pPr>
            <a:r>
              <a:rPr lang="en-US" sz="1100" dirty="0">
                <a:solidFill>
                  <a:srgbClr val="231F20"/>
                </a:solidFill>
                <a:latin typeface="Barlow Condensed Medium" panose="00000606000000000000" pitchFamily="2" charset="0"/>
                <a:cs typeface="Barlow Condensed"/>
              </a:rPr>
              <a:t>CIGWELD’s Tungsten Electrodes are essential for TIG welding, offering exceptional durability due to the tungsten’s extremely high melting point of approximately 3400°C. This allows the electrode to sustain a stable electric arc between the workpiece and the electrode without rapid wear. Various types of tungsten electrodes are available, each tailored to specific welding applications. For guidance on selecting the right electrode, refer to the </a:t>
            </a:r>
            <a:r>
              <a:rPr lang="en-US" sz="1100" b="1" dirty="0">
                <a:solidFill>
                  <a:srgbClr val="231F20"/>
                </a:solidFill>
                <a:latin typeface="Barlow Condensed Medium" panose="00000606000000000000" pitchFamily="2" charset="0"/>
                <a:cs typeface="Barlow Condensed"/>
              </a:rPr>
              <a:t>AWS A5.12 and ISO 6848 </a:t>
            </a:r>
            <a:r>
              <a:rPr lang="en-US" sz="1100" dirty="0">
                <a:solidFill>
                  <a:srgbClr val="231F20"/>
                </a:solidFill>
                <a:latin typeface="Barlow Condensed Medium" panose="00000606000000000000" pitchFamily="2" charset="0"/>
                <a:cs typeface="Barlow Condensed"/>
              </a:rPr>
              <a:t>standards, which provide detailed information on CIGWELD's tungsten electrode offerings.</a:t>
            </a:r>
            <a:endParaRPr lang="en-US" sz="1100" b="1" dirty="0">
              <a:latin typeface="Barlow Condensed Medium" panose="00000606000000000000" pitchFamily="2" charset="0"/>
              <a:cs typeface="Barlow Condensed"/>
            </a:endParaRPr>
          </a:p>
        </p:txBody>
      </p:sp>
      <p:sp>
        <p:nvSpPr>
          <p:cNvPr id="81" name="TextBox 80">
            <a:extLst>
              <a:ext uri="{FF2B5EF4-FFF2-40B4-BE49-F238E27FC236}">
                <a16:creationId xmlns:a16="http://schemas.microsoft.com/office/drawing/2014/main" id="{F965A790-5B03-EB1D-8659-AA3B8ACB1319}"/>
              </a:ext>
            </a:extLst>
          </p:cNvPr>
          <p:cNvSpPr txBox="1"/>
          <p:nvPr/>
        </p:nvSpPr>
        <p:spPr>
          <a:xfrm>
            <a:off x="324206" y="3574552"/>
            <a:ext cx="5825634" cy="461665"/>
          </a:xfrm>
          <a:prstGeom prst="rect">
            <a:avLst/>
          </a:prstGeom>
          <a:noFill/>
        </p:spPr>
        <p:txBody>
          <a:bodyPr wrap="none" rtlCol="0">
            <a:spAutoFit/>
          </a:bodyPr>
          <a:lstStyle/>
          <a:p>
            <a:r>
              <a:rPr lang="en-US" sz="2400" dirty="0">
                <a:solidFill>
                  <a:schemeClr val="bg1"/>
                </a:solidFill>
                <a:latin typeface="Barlow Condensed Black" panose="00000A06000000000000" pitchFamily="2" charset="0"/>
              </a:rPr>
              <a:t>TUNGSTENS FOR ANY TIG WELDING APPLICATION !</a:t>
            </a:r>
            <a:endParaRPr lang="en-AU" sz="2400" dirty="0"/>
          </a:p>
        </p:txBody>
      </p:sp>
      <p:sp>
        <p:nvSpPr>
          <p:cNvPr id="21" name="Flowchart: Data 20">
            <a:extLst>
              <a:ext uri="{FF2B5EF4-FFF2-40B4-BE49-F238E27FC236}">
                <a16:creationId xmlns:a16="http://schemas.microsoft.com/office/drawing/2014/main" id="{2E6DB0D8-CC9D-8304-3057-84B595FA977E}"/>
              </a:ext>
            </a:extLst>
          </p:cNvPr>
          <p:cNvSpPr/>
          <p:nvPr/>
        </p:nvSpPr>
        <p:spPr>
          <a:xfrm>
            <a:off x="5108568" y="375599"/>
            <a:ext cx="2439219" cy="30879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165"/>
              <a:gd name="connsiteY0" fmla="*/ 10000 h 10000"/>
              <a:gd name="connsiteX1" fmla="*/ 2000 w 8165"/>
              <a:gd name="connsiteY1" fmla="*/ 0 h 10000"/>
              <a:gd name="connsiteX2" fmla="*/ 8165 w 8165"/>
              <a:gd name="connsiteY2" fmla="*/ 0 h 10000"/>
              <a:gd name="connsiteX3" fmla="*/ 8000 w 8165"/>
              <a:gd name="connsiteY3" fmla="*/ 10000 h 10000"/>
              <a:gd name="connsiteX4" fmla="*/ 0 w 8165"/>
              <a:gd name="connsiteY4" fmla="*/ 10000 h 10000"/>
              <a:gd name="connsiteX0" fmla="*/ 0 w 9798"/>
              <a:gd name="connsiteY0" fmla="*/ 10303 h 10303"/>
              <a:gd name="connsiteX1" fmla="*/ 2449 w 9798"/>
              <a:gd name="connsiteY1" fmla="*/ 303 h 10303"/>
              <a:gd name="connsiteX2" fmla="*/ 9665 w 9798"/>
              <a:gd name="connsiteY2" fmla="*/ 0 h 10303"/>
              <a:gd name="connsiteX3" fmla="*/ 9798 w 9798"/>
              <a:gd name="connsiteY3" fmla="*/ 10303 h 10303"/>
              <a:gd name="connsiteX4" fmla="*/ 0 w 9798"/>
              <a:gd name="connsiteY4" fmla="*/ 10303 h 10303"/>
              <a:gd name="connsiteX0" fmla="*/ 0 w 10036"/>
              <a:gd name="connsiteY0" fmla="*/ 10000 h 10000"/>
              <a:gd name="connsiteX1" fmla="*/ 2499 w 10036"/>
              <a:gd name="connsiteY1" fmla="*/ 294 h 10000"/>
              <a:gd name="connsiteX2" fmla="*/ 10026 w 10036"/>
              <a:gd name="connsiteY2" fmla="*/ 0 h 10000"/>
              <a:gd name="connsiteX3" fmla="*/ 10000 w 10036"/>
              <a:gd name="connsiteY3" fmla="*/ 10000 h 10000"/>
              <a:gd name="connsiteX4" fmla="*/ 0 w 10036"/>
              <a:gd name="connsiteY4" fmla="*/ 10000 h 10000"/>
              <a:gd name="connsiteX0" fmla="*/ 0 w 10000"/>
              <a:gd name="connsiteY0" fmla="*/ 10303 h 10303"/>
              <a:gd name="connsiteX1" fmla="*/ 2499 w 10000"/>
              <a:gd name="connsiteY1" fmla="*/ 597 h 10303"/>
              <a:gd name="connsiteX2" fmla="*/ 9864 w 10000"/>
              <a:gd name="connsiteY2" fmla="*/ 0 h 10303"/>
              <a:gd name="connsiteX3" fmla="*/ 10000 w 10000"/>
              <a:gd name="connsiteY3" fmla="*/ 10303 h 10303"/>
              <a:gd name="connsiteX4" fmla="*/ 0 w 10000"/>
              <a:gd name="connsiteY4" fmla="*/ 10303 h 10303"/>
              <a:gd name="connsiteX0" fmla="*/ 0 w 10036"/>
              <a:gd name="connsiteY0" fmla="*/ 10303 h 10303"/>
              <a:gd name="connsiteX1" fmla="*/ 2499 w 10036"/>
              <a:gd name="connsiteY1" fmla="*/ 597 h 10303"/>
              <a:gd name="connsiteX2" fmla="*/ 10026 w 10036"/>
              <a:gd name="connsiteY2" fmla="*/ 0 h 10303"/>
              <a:gd name="connsiteX3" fmla="*/ 10000 w 10036"/>
              <a:gd name="connsiteY3" fmla="*/ 10303 h 10303"/>
              <a:gd name="connsiteX4" fmla="*/ 0 w 10036"/>
              <a:gd name="connsiteY4" fmla="*/ 10303 h 10303"/>
              <a:gd name="connsiteX0" fmla="*/ 0 w 10000"/>
              <a:gd name="connsiteY0" fmla="*/ 10606 h 10606"/>
              <a:gd name="connsiteX1" fmla="*/ 2499 w 10000"/>
              <a:gd name="connsiteY1" fmla="*/ 900 h 10606"/>
              <a:gd name="connsiteX2" fmla="*/ 9972 w 10000"/>
              <a:gd name="connsiteY2" fmla="*/ 0 h 10606"/>
              <a:gd name="connsiteX3" fmla="*/ 10000 w 10000"/>
              <a:gd name="connsiteY3" fmla="*/ 10606 h 10606"/>
              <a:gd name="connsiteX4" fmla="*/ 0 w 10000"/>
              <a:gd name="connsiteY4" fmla="*/ 10606 h 10606"/>
              <a:gd name="connsiteX0" fmla="*/ 0 w 10000"/>
              <a:gd name="connsiteY0" fmla="*/ 9706 h 9706"/>
              <a:gd name="connsiteX1" fmla="*/ 2499 w 10000"/>
              <a:gd name="connsiteY1" fmla="*/ 0 h 9706"/>
              <a:gd name="connsiteX2" fmla="*/ 9972 w 10000"/>
              <a:gd name="connsiteY2" fmla="*/ 8 h 9706"/>
              <a:gd name="connsiteX3" fmla="*/ 10000 w 10000"/>
              <a:gd name="connsiteY3" fmla="*/ 9706 h 9706"/>
              <a:gd name="connsiteX4" fmla="*/ 0 w 10000"/>
              <a:gd name="connsiteY4" fmla="*/ 9706 h 9706"/>
              <a:gd name="connsiteX0" fmla="*/ 0 w 10000"/>
              <a:gd name="connsiteY0" fmla="*/ 9992 h 9992"/>
              <a:gd name="connsiteX1" fmla="*/ 2064 w 10000"/>
              <a:gd name="connsiteY1" fmla="*/ 304 h 9992"/>
              <a:gd name="connsiteX2" fmla="*/ 9972 w 10000"/>
              <a:gd name="connsiteY2" fmla="*/ 0 h 9992"/>
              <a:gd name="connsiteX3" fmla="*/ 10000 w 10000"/>
              <a:gd name="connsiteY3" fmla="*/ 9992 h 9992"/>
              <a:gd name="connsiteX4" fmla="*/ 0 w 10000"/>
              <a:gd name="connsiteY4" fmla="*/ 9992 h 9992"/>
              <a:gd name="connsiteX0" fmla="*/ 0 w 10000"/>
              <a:gd name="connsiteY0" fmla="*/ 10131 h 10131"/>
              <a:gd name="connsiteX1" fmla="*/ 1792 w 10000"/>
              <a:gd name="connsiteY1" fmla="*/ 0 h 10131"/>
              <a:gd name="connsiteX2" fmla="*/ 9972 w 10000"/>
              <a:gd name="connsiteY2" fmla="*/ 131 h 10131"/>
              <a:gd name="connsiteX3" fmla="*/ 10000 w 10000"/>
              <a:gd name="connsiteY3" fmla="*/ 10131 h 10131"/>
              <a:gd name="connsiteX4" fmla="*/ 0 w 10000"/>
              <a:gd name="connsiteY4" fmla="*/ 10131 h 10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31">
                <a:moveTo>
                  <a:pt x="0" y="10131"/>
                </a:moveTo>
                <a:lnTo>
                  <a:pt x="1792" y="0"/>
                </a:lnTo>
                <a:lnTo>
                  <a:pt x="9972" y="131"/>
                </a:lnTo>
                <a:cubicBezTo>
                  <a:pt x="10017" y="3568"/>
                  <a:pt x="9955" y="6694"/>
                  <a:pt x="10000" y="10131"/>
                </a:cubicBezTo>
                <a:lnTo>
                  <a:pt x="0" y="10131"/>
                </a:lnTo>
                <a:close/>
              </a:path>
            </a:pathLst>
          </a:custGeom>
          <a:solidFill>
            <a:srgbClr val="002B4C"/>
          </a:solidFill>
          <a:ln>
            <a:solidFill>
              <a:srgbClr val="002B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Barlow Condensed" panose="00000506000000000000" pitchFamily="2" charset="0"/>
              </a:rPr>
              <a:t>    TIG WELDING </a:t>
            </a:r>
            <a:endParaRPr lang="en-AU" b="1" dirty="0">
              <a:solidFill>
                <a:srgbClr val="FFFFFF"/>
              </a:solidFill>
              <a:latin typeface="Barlow Condensed" panose="00000506000000000000" pitchFamily="2" charset="0"/>
            </a:endParaRPr>
          </a:p>
        </p:txBody>
      </p:sp>
      <p:sp>
        <p:nvSpPr>
          <p:cNvPr id="43" name="object 68">
            <a:extLst>
              <a:ext uri="{FF2B5EF4-FFF2-40B4-BE49-F238E27FC236}">
                <a16:creationId xmlns:a16="http://schemas.microsoft.com/office/drawing/2014/main" id="{5C7D2F06-6B61-F418-10C8-07D5AE0FDA8E}"/>
              </a:ext>
            </a:extLst>
          </p:cNvPr>
          <p:cNvSpPr>
            <a:spLocks/>
          </p:cNvSpPr>
          <p:nvPr/>
        </p:nvSpPr>
        <p:spPr>
          <a:xfrm>
            <a:off x="-1904" y="5153580"/>
            <a:ext cx="4187673" cy="259579"/>
          </a:xfrm>
          <a:custGeom>
            <a:avLst/>
            <a:gdLst>
              <a:gd name="connsiteX0" fmla="*/ 6874797 w 7559992"/>
              <a:gd name="connsiteY0" fmla="*/ 0 h 1432078"/>
              <a:gd name="connsiteX1" fmla="*/ 0 w 7559992"/>
              <a:gd name="connsiteY1" fmla="*/ 26277 h 1432078"/>
              <a:gd name="connsiteX2" fmla="*/ 0 w 7559992"/>
              <a:gd name="connsiteY2" fmla="*/ 1432078 h 1432078"/>
              <a:gd name="connsiteX3" fmla="*/ 7559992 w 7559992"/>
              <a:gd name="connsiteY3" fmla="*/ 1432078 h 1432078"/>
              <a:gd name="connsiteX4" fmla="*/ 6874797 w 7559992"/>
              <a:gd name="connsiteY4" fmla="*/ 0 h 1432078"/>
              <a:gd name="connsiteX0" fmla="*/ 7043612 w 7559992"/>
              <a:gd name="connsiteY0" fmla="*/ 0 h 1432078"/>
              <a:gd name="connsiteX1" fmla="*/ 0 w 7559992"/>
              <a:gd name="connsiteY1" fmla="*/ 26277 h 1432078"/>
              <a:gd name="connsiteX2" fmla="*/ 0 w 7559992"/>
              <a:gd name="connsiteY2" fmla="*/ 1432078 h 1432078"/>
              <a:gd name="connsiteX3" fmla="*/ 7559992 w 7559992"/>
              <a:gd name="connsiteY3" fmla="*/ 1432078 h 1432078"/>
              <a:gd name="connsiteX4" fmla="*/ 7043612 w 7559992"/>
              <a:gd name="connsiteY4" fmla="*/ 0 h 1432078"/>
              <a:gd name="connsiteX0" fmla="*/ 8116090 w 8116090"/>
              <a:gd name="connsiteY0" fmla="*/ 0 h 1484627"/>
              <a:gd name="connsiteX1" fmla="*/ 0 w 8116090"/>
              <a:gd name="connsiteY1" fmla="*/ 78826 h 1484627"/>
              <a:gd name="connsiteX2" fmla="*/ 0 w 8116090"/>
              <a:gd name="connsiteY2" fmla="*/ 1484627 h 1484627"/>
              <a:gd name="connsiteX3" fmla="*/ 7559992 w 8116090"/>
              <a:gd name="connsiteY3" fmla="*/ 1484627 h 1484627"/>
              <a:gd name="connsiteX4" fmla="*/ 8116090 w 8116090"/>
              <a:gd name="connsiteY4" fmla="*/ 0 h 1484627"/>
              <a:gd name="connsiteX0" fmla="*/ 8116090 w 8731774"/>
              <a:gd name="connsiteY0" fmla="*/ 0 h 1484627"/>
              <a:gd name="connsiteX1" fmla="*/ 0 w 8731774"/>
              <a:gd name="connsiteY1" fmla="*/ 78826 h 1484627"/>
              <a:gd name="connsiteX2" fmla="*/ 0 w 8731774"/>
              <a:gd name="connsiteY2" fmla="*/ 1484627 h 1484627"/>
              <a:gd name="connsiteX3" fmla="*/ 8731774 w 8731774"/>
              <a:gd name="connsiteY3" fmla="*/ 1484627 h 1484627"/>
              <a:gd name="connsiteX4" fmla="*/ 8116090 w 8731774"/>
              <a:gd name="connsiteY4" fmla="*/ 0 h 1484627"/>
              <a:gd name="connsiteX0" fmla="*/ 8274976 w 8731774"/>
              <a:gd name="connsiteY0" fmla="*/ 0 h 1432078"/>
              <a:gd name="connsiteX1" fmla="*/ 0 w 8731774"/>
              <a:gd name="connsiteY1" fmla="*/ 26277 h 1432078"/>
              <a:gd name="connsiteX2" fmla="*/ 0 w 8731774"/>
              <a:gd name="connsiteY2" fmla="*/ 1432078 h 1432078"/>
              <a:gd name="connsiteX3" fmla="*/ 8731774 w 8731774"/>
              <a:gd name="connsiteY3" fmla="*/ 1432078 h 1432078"/>
              <a:gd name="connsiteX4" fmla="*/ 8274976 w 8731774"/>
              <a:gd name="connsiteY4" fmla="*/ 0 h 1432078"/>
              <a:gd name="connsiteX0" fmla="*/ 8314697 w 8731774"/>
              <a:gd name="connsiteY0" fmla="*/ 0 h 1432078"/>
              <a:gd name="connsiteX1" fmla="*/ 0 w 8731774"/>
              <a:gd name="connsiteY1" fmla="*/ 26277 h 1432078"/>
              <a:gd name="connsiteX2" fmla="*/ 0 w 8731774"/>
              <a:gd name="connsiteY2" fmla="*/ 1432078 h 1432078"/>
              <a:gd name="connsiteX3" fmla="*/ 8731774 w 8731774"/>
              <a:gd name="connsiteY3" fmla="*/ 1432078 h 1432078"/>
              <a:gd name="connsiteX4" fmla="*/ 8314697 w 8731774"/>
              <a:gd name="connsiteY4" fmla="*/ 0 h 143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1774" h="1432078">
                <a:moveTo>
                  <a:pt x="8314697" y="0"/>
                </a:moveTo>
                <a:lnTo>
                  <a:pt x="0" y="26277"/>
                </a:lnTo>
                <a:lnTo>
                  <a:pt x="0" y="1432078"/>
                </a:lnTo>
                <a:lnTo>
                  <a:pt x="8731774" y="1432078"/>
                </a:lnTo>
                <a:lnTo>
                  <a:pt x="8314697" y="0"/>
                </a:lnTo>
                <a:close/>
              </a:path>
            </a:pathLst>
          </a:custGeom>
          <a:solidFill>
            <a:srgbClr val="002B4C"/>
          </a:solidFill>
        </p:spPr>
        <p:txBody>
          <a:bodyPr wrap="square" lIns="0" tIns="0" rIns="0" bIns="0" rtlCol="0"/>
          <a:lstStyle/>
          <a:p>
            <a:endParaRPr dirty="0"/>
          </a:p>
        </p:txBody>
      </p:sp>
      <p:sp>
        <p:nvSpPr>
          <p:cNvPr id="44" name="object 75">
            <a:extLst>
              <a:ext uri="{FF2B5EF4-FFF2-40B4-BE49-F238E27FC236}">
                <a16:creationId xmlns:a16="http://schemas.microsoft.com/office/drawing/2014/main" id="{1E1AC7DF-DA49-6383-CF9E-33411A27C1F4}"/>
              </a:ext>
            </a:extLst>
          </p:cNvPr>
          <p:cNvSpPr txBox="1"/>
          <p:nvPr/>
        </p:nvSpPr>
        <p:spPr>
          <a:xfrm>
            <a:off x="287272" y="5147903"/>
            <a:ext cx="3672820" cy="259045"/>
          </a:xfrm>
          <a:prstGeom prst="rect">
            <a:avLst/>
          </a:prstGeom>
          <a:noFill/>
        </p:spPr>
        <p:txBody>
          <a:bodyPr vert="horz" wrap="square" lIns="0" tIns="12700" rIns="0" bIns="0" rtlCol="0">
            <a:spAutoFit/>
          </a:bodyPr>
          <a:lstStyle/>
          <a:p>
            <a:pPr marL="12700" algn="l">
              <a:lnSpc>
                <a:spcPct val="100000"/>
              </a:lnSpc>
              <a:spcBef>
                <a:spcPts val="100"/>
              </a:spcBef>
            </a:pPr>
            <a:r>
              <a:rPr lang="en-US" sz="1600" b="1" dirty="0">
                <a:solidFill>
                  <a:srgbClr val="FFE600"/>
                </a:solidFill>
                <a:latin typeface="BarlowCondensed-Black"/>
                <a:cs typeface="BarlowCondensed-Black"/>
              </a:rPr>
              <a:t>TUNGSTEN ELECTRODE SELECTION GUIDE</a:t>
            </a:r>
          </a:p>
        </p:txBody>
      </p:sp>
      <p:graphicFrame>
        <p:nvGraphicFramePr>
          <p:cNvPr id="47" name="Table 46">
            <a:extLst>
              <a:ext uri="{FF2B5EF4-FFF2-40B4-BE49-F238E27FC236}">
                <a16:creationId xmlns:a16="http://schemas.microsoft.com/office/drawing/2014/main" id="{DAF449F6-E043-A184-07BF-540895D0D81F}"/>
              </a:ext>
            </a:extLst>
          </p:cNvPr>
          <p:cNvGraphicFramePr>
            <a:graphicFrameLocks noGrp="1"/>
          </p:cNvGraphicFramePr>
          <p:nvPr>
            <p:extLst>
              <p:ext uri="{D42A27DB-BD31-4B8C-83A1-F6EECF244321}">
                <p14:modId xmlns:p14="http://schemas.microsoft.com/office/powerpoint/2010/main" val="1416265537"/>
              </p:ext>
            </p:extLst>
          </p:nvPr>
        </p:nvGraphicFramePr>
        <p:xfrm>
          <a:off x="255522" y="5555984"/>
          <a:ext cx="7029879" cy="4581077"/>
        </p:xfrm>
        <a:graphic>
          <a:graphicData uri="http://schemas.openxmlformats.org/drawingml/2006/table">
            <a:tbl>
              <a:tblPr firstRow="1" bandRow="1">
                <a:tableStyleId>{5C22544A-7EE6-4342-B048-85BDC9FD1C3A}</a:tableStyleId>
              </a:tblPr>
              <a:tblGrid>
                <a:gridCol w="1708524">
                  <a:extLst>
                    <a:ext uri="{9D8B030D-6E8A-4147-A177-3AD203B41FA5}">
                      <a16:colId xmlns:a16="http://schemas.microsoft.com/office/drawing/2014/main" val="3064292101"/>
                    </a:ext>
                  </a:extLst>
                </a:gridCol>
                <a:gridCol w="1509404">
                  <a:extLst>
                    <a:ext uri="{9D8B030D-6E8A-4147-A177-3AD203B41FA5}">
                      <a16:colId xmlns:a16="http://schemas.microsoft.com/office/drawing/2014/main" val="140334512"/>
                    </a:ext>
                  </a:extLst>
                </a:gridCol>
                <a:gridCol w="914400">
                  <a:extLst>
                    <a:ext uri="{9D8B030D-6E8A-4147-A177-3AD203B41FA5}">
                      <a16:colId xmlns:a16="http://schemas.microsoft.com/office/drawing/2014/main" val="4153250483"/>
                    </a:ext>
                  </a:extLst>
                </a:gridCol>
                <a:gridCol w="1387990">
                  <a:extLst>
                    <a:ext uri="{9D8B030D-6E8A-4147-A177-3AD203B41FA5}">
                      <a16:colId xmlns:a16="http://schemas.microsoft.com/office/drawing/2014/main" val="4232175571"/>
                    </a:ext>
                  </a:extLst>
                </a:gridCol>
                <a:gridCol w="1509561">
                  <a:extLst>
                    <a:ext uri="{9D8B030D-6E8A-4147-A177-3AD203B41FA5}">
                      <a16:colId xmlns:a16="http://schemas.microsoft.com/office/drawing/2014/main" val="1131247191"/>
                    </a:ext>
                  </a:extLst>
                </a:gridCol>
              </a:tblGrid>
              <a:tr h="429261">
                <a:tc>
                  <a:txBody>
                    <a:bodyPr/>
                    <a:lstStyle/>
                    <a:p>
                      <a:pPr algn="ctr"/>
                      <a:r>
                        <a:rPr lang="en-US" sz="1100" b="0" dirty="0">
                          <a:solidFill>
                            <a:srgbClr val="002B4C"/>
                          </a:solidFill>
                          <a:latin typeface="Barlow Condensed Black" panose="00000A06000000000000" pitchFamily="2" charset="0"/>
                        </a:rPr>
                        <a:t> CLASSIFICATION </a:t>
                      </a:r>
                      <a:endParaRPr lang="en-AU" sz="1100" b="0" dirty="0">
                        <a:solidFill>
                          <a:srgbClr val="002B4C"/>
                        </a:solidFill>
                        <a:latin typeface="Barlow Condensed Black" panose="00000A06000000000000" pitchFamily="2" charset="0"/>
                      </a:endParaRPr>
                    </a:p>
                  </a:txBody>
                  <a:tcPr anchor="ctr">
                    <a:solidFill>
                      <a:schemeClr val="bg1">
                        <a:lumMod val="85000"/>
                      </a:schemeClr>
                    </a:solidFill>
                  </a:tcPr>
                </a:tc>
                <a:tc>
                  <a:txBody>
                    <a:bodyPr/>
                    <a:lstStyle/>
                    <a:p>
                      <a:pPr algn="ctr"/>
                      <a:r>
                        <a:rPr lang="en-US" sz="1100" b="0" dirty="0">
                          <a:solidFill>
                            <a:srgbClr val="002B4C"/>
                          </a:solidFill>
                          <a:latin typeface="Barlow Condensed Black" panose="00000A06000000000000" pitchFamily="2" charset="0"/>
                        </a:rPr>
                        <a:t>SIZE </a:t>
                      </a:r>
                      <a:endParaRPr lang="en-AU" sz="1100" b="0" dirty="0">
                        <a:solidFill>
                          <a:srgbClr val="002B4C"/>
                        </a:solidFill>
                        <a:latin typeface="Barlow Condensed Black" panose="00000A06000000000000" pitchFamily="2" charset="0"/>
                      </a:endParaRPr>
                    </a:p>
                  </a:txBody>
                  <a:tcPr anchor="ctr">
                    <a:solidFill>
                      <a:schemeClr val="bg1">
                        <a:lumMod val="85000"/>
                      </a:schemeClr>
                    </a:solidFill>
                  </a:tcPr>
                </a:tc>
                <a:tc>
                  <a:txBody>
                    <a:bodyPr/>
                    <a:lstStyle/>
                    <a:p>
                      <a:pPr algn="ctr"/>
                      <a:r>
                        <a:rPr lang="en-US" sz="1100" b="0" dirty="0">
                          <a:solidFill>
                            <a:srgbClr val="002B4C"/>
                          </a:solidFill>
                          <a:latin typeface="Barlow Condensed Black" panose="00000A06000000000000" pitchFamily="2" charset="0"/>
                        </a:rPr>
                        <a:t>CURRENT SUITABILITY </a:t>
                      </a:r>
                      <a:endParaRPr lang="en-AU" sz="1100" b="0" dirty="0">
                        <a:solidFill>
                          <a:srgbClr val="002B4C"/>
                        </a:solidFill>
                        <a:latin typeface="Barlow Condensed Black" panose="00000A06000000000000" pitchFamily="2" charset="0"/>
                      </a:endParaRPr>
                    </a:p>
                  </a:txBody>
                  <a:tcPr anchor="ctr">
                    <a:solidFill>
                      <a:schemeClr val="bg1">
                        <a:lumMod val="85000"/>
                      </a:schemeClr>
                    </a:solidFill>
                  </a:tcPr>
                </a:tc>
                <a:tc>
                  <a:txBody>
                    <a:bodyPr/>
                    <a:lstStyle/>
                    <a:p>
                      <a:pPr algn="ctr"/>
                      <a:r>
                        <a:rPr lang="en-US" sz="1100" b="0" dirty="0">
                          <a:solidFill>
                            <a:srgbClr val="002B4C"/>
                          </a:solidFill>
                          <a:latin typeface="Barlow Condensed Black" panose="00000A06000000000000" pitchFamily="2" charset="0"/>
                        </a:rPr>
                        <a:t>COMPOSITIONS </a:t>
                      </a:r>
                      <a:endParaRPr lang="en-AU" sz="1100" b="0" dirty="0">
                        <a:solidFill>
                          <a:srgbClr val="002B4C"/>
                        </a:solidFill>
                        <a:latin typeface="Barlow Condensed Black" panose="00000A06000000000000" pitchFamily="2" charset="0"/>
                      </a:endParaRPr>
                    </a:p>
                  </a:txBody>
                  <a:tcPr anchor="ctr">
                    <a:solidFill>
                      <a:schemeClr val="bg1">
                        <a:lumMod val="85000"/>
                      </a:schemeClr>
                    </a:solidFill>
                  </a:tcPr>
                </a:tc>
                <a:tc>
                  <a:txBody>
                    <a:bodyPr/>
                    <a:lstStyle/>
                    <a:p>
                      <a:pPr algn="ctr"/>
                      <a:r>
                        <a:rPr lang="en-US" sz="1100" b="0" dirty="0">
                          <a:solidFill>
                            <a:srgbClr val="002B4C"/>
                          </a:solidFill>
                          <a:latin typeface="Barlow Condensed Black" panose="00000A06000000000000" pitchFamily="2" charset="0"/>
                        </a:rPr>
                        <a:t>WELDABLE MATERIALS </a:t>
                      </a:r>
                      <a:endParaRPr lang="en-AU" sz="1100" b="0" dirty="0">
                        <a:solidFill>
                          <a:srgbClr val="002B4C"/>
                        </a:solidFill>
                        <a:latin typeface="Barlow Condensed Black" panose="00000A06000000000000" pitchFamily="2" charset="0"/>
                      </a:endParaRPr>
                    </a:p>
                  </a:txBody>
                  <a:tcPr anchor="ctr">
                    <a:solidFill>
                      <a:schemeClr val="bg1">
                        <a:lumMod val="85000"/>
                      </a:schemeClr>
                    </a:solidFill>
                  </a:tcPr>
                </a:tc>
                <a:extLst>
                  <a:ext uri="{0D108BD9-81ED-4DB2-BD59-A6C34878D82A}">
                    <a16:rowId xmlns:a16="http://schemas.microsoft.com/office/drawing/2014/main" val="3857526611"/>
                  </a:ext>
                </a:extLst>
              </a:tr>
              <a:tr h="275954">
                <a:tc gridSpan="5">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Barlow Condensed Black" panose="00000A06000000000000" pitchFamily="2" charset="0"/>
                        </a:rPr>
                        <a:t>2% THORIATED</a:t>
                      </a:r>
                    </a:p>
                  </a:txBody>
                  <a:tcPr>
                    <a:solidFill>
                      <a:srgbClr val="DA240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US" sz="1200" dirty="0">
                        <a:solidFill>
                          <a:schemeClr val="bg1"/>
                        </a:solidFill>
                        <a:latin typeface="Barlow Condensed Medium" panose="00000606000000000000" pitchFamily="2" charset="0"/>
                      </a:endParaRPr>
                    </a:p>
                  </a:txBody>
                  <a:tcPr>
                    <a:solidFill>
                      <a:srgbClr val="DA2400"/>
                    </a:solidFill>
                  </a:tcPr>
                </a:tc>
                <a:extLst>
                  <a:ext uri="{0D108BD9-81ED-4DB2-BD59-A6C34878D82A}">
                    <a16:rowId xmlns:a16="http://schemas.microsoft.com/office/drawing/2014/main" val="2593014165"/>
                  </a:ext>
                </a:extLst>
              </a:tr>
              <a:tr h="55202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Barlow Condensed Medium" panose="00000606000000000000" pitchFamily="2" charset="0"/>
                        </a:rPr>
                        <a:t>WT20  |  EWTh-2</a:t>
                      </a:r>
                      <a:endParaRPr lang="en-US" sz="1100" b="1" dirty="0">
                        <a:solidFill>
                          <a:schemeClr val="tx1"/>
                        </a:solidFill>
                        <a:latin typeface="Barlow Condensed Medium" panose="00000606000000000000" pitchFamily="2" charset="0"/>
                      </a:endParaRPr>
                    </a:p>
                    <a:p>
                      <a:pPr algn="ctr"/>
                      <a:r>
                        <a:rPr lang="en-US" sz="1100" dirty="0">
                          <a:latin typeface="Barlow Condensed Medium" panose="00000606000000000000" pitchFamily="2" charset="0"/>
                        </a:rPr>
                        <a:t>Provides excellent arc starting, stability, and current capacity.</a:t>
                      </a:r>
                      <a:endParaRPr lang="en-AU" sz="1100" dirty="0">
                        <a:latin typeface="Barlow Condensed Medium" panose="00000606000000000000" pitchFamily="2" charset="0"/>
                      </a:endParaRPr>
                    </a:p>
                  </a:txBody>
                  <a:tcPr anchor="ctr"/>
                </a:tc>
                <a:tc>
                  <a:txBody>
                    <a:bodyPr/>
                    <a:lstStyle/>
                    <a:p>
                      <a:pPr algn="ctr"/>
                      <a:r>
                        <a:rPr lang="en-US" sz="1100" dirty="0">
                          <a:latin typeface="Barlow Condensed Medium" panose="00000606000000000000" pitchFamily="2" charset="0"/>
                        </a:rPr>
                        <a:t>1.6mm X 175mm</a:t>
                      </a:r>
                    </a:p>
                    <a:p>
                      <a:pPr algn="ctr"/>
                      <a:r>
                        <a:rPr lang="en-US" sz="1100" dirty="0">
                          <a:latin typeface="Barlow Condensed Medium" panose="00000606000000000000" pitchFamily="2" charset="0"/>
                        </a:rPr>
                        <a:t>2.4mm X 175mm</a:t>
                      </a:r>
                    </a:p>
                    <a:p>
                      <a:pPr algn="ctr"/>
                      <a:r>
                        <a:rPr lang="en-US" sz="1100" dirty="0">
                          <a:latin typeface="Barlow Condensed Medium" panose="00000606000000000000" pitchFamily="2" charset="0"/>
                        </a:rPr>
                        <a:t>3.2mm X 175mm</a:t>
                      </a:r>
                      <a:endParaRPr lang="en-AU" sz="1100" dirty="0">
                        <a:latin typeface="Barlow Condensed Medium" panose="00000606000000000000" pitchFamily="2" charset="0"/>
                      </a:endParaRPr>
                    </a:p>
                  </a:txBody>
                  <a:tcPr anchor="ctr"/>
                </a:tc>
                <a:tc>
                  <a:txBody>
                    <a:bodyPr/>
                    <a:lstStyle/>
                    <a:p>
                      <a:pPr algn="ctr"/>
                      <a:r>
                        <a:rPr lang="en-US" sz="1100" dirty="0">
                          <a:latin typeface="Barlow Condensed Medium" panose="00000606000000000000" pitchFamily="2" charset="0"/>
                        </a:rPr>
                        <a:t>DC</a:t>
                      </a:r>
                      <a:endParaRPr lang="en-AU" sz="1100" dirty="0">
                        <a:latin typeface="Barlow Condensed Medium" panose="00000606000000000000" pitchFamily="2" charset="0"/>
                      </a:endParaRPr>
                    </a:p>
                  </a:txBody>
                  <a:tcPr anchor="ctr"/>
                </a:tc>
                <a:tc>
                  <a:txBody>
                    <a:bodyPr/>
                    <a:lstStyle/>
                    <a:p>
                      <a:pPr algn="ctr"/>
                      <a:r>
                        <a:rPr lang="en-AU" sz="1100" dirty="0">
                          <a:latin typeface="Barlow Condensed Medium" panose="00000606000000000000" pitchFamily="2" charset="0"/>
                        </a:rPr>
                        <a:t>97.7%~ 98.2% W               1.7%~2.2%  </a:t>
                      </a:r>
                      <a:r>
                        <a:rPr lang="en-AU" sz="1100" dirty="0" err="1">
                          <a:latin typeface="Barlow Condensed Medium" panose="00000606000000000000" pitchFamily="2" charset="0"/>
                        </a:rPr>
                        <a:t>ThO</a:t>
                      </a:r>
                      <a:r>
                        <a:rPr lang="en-AU" sz="1100" dirty="0">
                          <a:latin typeface="Barlow Condensed Medium" panose="00000606000000000000" pitchFamily="2" charset="0"/>
                        </a:rPr>
                        <a:t>₂</a:t>
                      </a:r>
                    </a:p>
                    <a:p>
                      <a:pPr algn="ctr"/>
                      <a:r>
                        <a:rPr lang="en-AU" sz="1100" dirty="0">
                          <a:latin typeface="Barlow Condensed Medium" panose="00000606000000000000" pitchFamily="2" charset="0"/>
                        </a:rPr>
                        <a:t>≤ 0.1% Others </a:t>
                      </a:r>
                    </a:p>
                  </a:txBody>
                  <a:tcPr anchor="ctr"/>
                </a:tc>
                <a:tc>
                  <a:txBody>
                    <a:bodyPr/>
                    <a:lstStyle/>
                    <a:p>
                      <a:pPr algn="ctr"/>
                      <a:r>
                        <a:rPr lang="en-US" sz="1100" dirty="0">
                          <a:latin typeface="Barlow Condensed Medium" panose="00000606000000000000" pitchFamily="2" charset="0"/>
                        </a:rPr>
                        <a:t>Mild &amp; Carbon Steel, Stainless Steel, Nickel, Titanium and Copper Alloys.</a:t>
                      </a:r>
                      <a:endParaRPr lang="en-AU" sz="1100" dirty="0">
                        <a:latin typeface="Barlow Condensed Medium" panose="00000606000000000000" pitchFamily="2" charset="0"/>
                      </a:endParaRPr>
                    </a:p>
                  </a:txBody>
                  <a:tcPr anchor="ctr"/>
                </a:tc>
                <a:extLst>
                  <a:ext uri="{0D108BD9-81ED-4DB2-BD59-A6C34878D82A}">
                    <a16:rowId xmlns:a16="http://schemas.microsoft.com/office/drawing/2014/main" val="4291850406"/>
                  </a:ext>
                </a:extLst>
              </a:tr>
              <a:tr h="275954">
                <a:tc gridSpan="5">
                  <a:txBody>
                    <a:bodyPr/>
                    <a:lstStyle/>
                    <a:p>
                      <a:pPr algn="ctr"/>
                      <a:r>
                        <a:rPr lang="en-US" sz="1200" dirty="0">
                          <a:latin typeface="Barlow Condensed Black" panose="00000A06000000000000" pitchFamily="2" charset="0"/>
                        </a:rPr>
                        <a:t>1.5% LANTHANATED</a:t>
                      </a:r>
                      <a:endParaRPr lang="en-AU" sz="1200" dirty="0">
                        <a:latin typeface="Barlow Condensed Black" panose="00000A06000000000000" pitchFamily="2" charset="0"/>
                      </a:endParaRPr>
                    </a:p>
                  </a:txBody>
                  <a:tcPr>
                    <a:solidFill>
                      <a:srgbClr val="FAD24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sz="1200" dirty="0">
                        <a:latin typeface="Barlow Condensed Medium" panose="00000606000000000000" pitchFamily="2" charset="0"/>
                      </a:endParaRPr>
                    </a:p>
                  </a:txBody>
                  <a:tcPr>
                    <a:solidFill>
                      <a:srgbClr val="FAD240"/>
                    </a:solidFill>
                  </a:tcPr>
                </a:tc>
                <a:extLst>
                  <a:ext uri="{0D108BD9-81ED-4DB2-BD59-A6C34878D82A}">
                    <a16:rowId xmlns:a16="http://schemas.microsoft.com/office/drawing/2014/main" val="650392371"/>
                  </a:ext>
                </a:extLst>
              </a:tr>
              <a:tr h="5979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dirty="0">
                          <a:latin typeface="Barlow Condensed Medium" panose="00000606000000000000" pitchFamily="2" charset="0"/>
                        </a:rPr>
                        <a:t>WL15  |  EWLa-1.5</a:t>
                      </a:r>
                    </a:p>
                    <a:p>
                      <a:pPr algn="ctr"/>
                      <a:r>
                        <a:rPr lang="en-US" sz="1100" dirty="0">
                          <a:latin typeface="Barlow Condensed Medium" panose="00000606000000000000" pitchFamily="2" charset="0"/>
                        </a:rPr>
                        <a:t>Provides excellent arc starting and stability, similar to Thoriated electrodes.</a:t>
                      </a:r>
                      <a:endParaRPr lang="en-AU" sz="1100" dirty="0">
                        <a:latin typeface="Barlow Condensed Medium" panose="00000606000000000000" pitchFamily="2" charset="0"/>
                      </a:endParaRPr>
                    </a:p>
                  </a:txBody>
                  <a:tcPr anchor="ctr"/>
                </a:tc>
                <a:tc>
                  <a:txBody>
                    <a:bodyPr/>
                    <a:lstStyle/>
                    <a:p>
                      <a:pPr algn="ctr"/>
                      <a:r>
                        <a:rPr lang="en-AU" sz="1100" dirty="0">
                          <a:latin typeface="Barlow Condensed Medium" panose="00000606000000000000" pitchFamily="2" charset="0"/>
                        </a:rPr>
                        <a:t>1.6mm X 175mm</a:t>
                      </a:r>
                    </a:p>
                    <a:p>
                      <a:pPr algn="ctr"/>
                      <a:r>
                        <a:rPr lang="en-AU" sz="1100" dirty="0">
                          <a:latin typeface="Barlow Condensed Medium" panose="00000606000000000000" pitchFamily="2" charset="0"/>
                        </a:rPr>
                        <a:t>2.4mm X 175mm</a:t>
                      </a:r>
                    </a:p>
                    <a:p>
                      <a:pPr algn="ctr"/>
                      <a:r>
                        <a:rPr lang="en-AU" sz="1100" dirty="0">
                          <a:latin typeface="Barlow Condensed Medium" panose="00000606000000000000" pitchFamily="2" charset="0"/>
                        </a:rPr>
                        <a:t>3.2mm X 175mm</a:t>
                      </a:r>
                    </a:p>
                  </a:txBody>
                  <a:tcPr anchor="ctr"/>
                </a:tc>
                <a:tc>
                  <a:txBody>
                    <a:bodyPr/>
                    <a:lstStyle/>
                    <a:p>
                      <a:pPr algn="ctr"/>
                      <a:r>
                        <a:rPr lang="en-US" sz="1100" dirty="0">
                          <a:latin typeface="Barlow Condensed Medium" panose="00000606000000000000" pitchFamily="2" charset="0"/>
                        </a:rPr>
                        <a:t>AC/DC</a:t>
                      </a:r>
                      <a:endParaRPr lang="en-AU" sz="1100" dirty="0">
                        <a:latin typeface="Barlow Condensed Medium" panose="00000606000000000000" pitchFamily="2" charset="0"/>
                      </a:endParaRPr>
                    </a:p>
                  </a:txBody>
                  <a:tcPr anchor="ctr"/>
                </a:tc>
                <a:tc>
                  <a:txBody>
                    <a:bodyPr/>
                    <a:lstStyle/>
                    <a:p>
                      <a:pPr algn="ctr"/>
                      <a:r>
                        <a:rPr lang="en-AU" sz="1100" dirty="0">
                          <a:latin typeface="Barlow Condensed Medium" panose="00000606000000000000" pitchFamily="2" charset="0"/>
                        </a:rPr>
                        <a:t>98.1%~98.5% W         </a:t>
                      </a:r>
                    </a:p>
                    <a:p>
                      <a:pPr algn="ctr"/>
                      <a:r>
                        <a:rPr lang="en-AU" sz="1100" dirty="0">
                          <a:latin typeface="Barlow Condensed Medium" panose="00000606000000000000" pitchFamily="2" charset="0"/>
                        </a:rPr>
                        <a:t>1.3%~1.7% </a:t>
                      </a:r>
                      <a:r>
                        <a:rPr lang="en-AU" sz="1100" dirty="0" err="1">
                          <a:latin typeface="Barlow Condensed Medium" panose="00000606000000000000" pitchFamily="2" charset="0"/>
                        </a:rPr>
                        <a:t>La₂O</a:t>
                      </a:r>
                      <a:r>
                        <a:rPr lang="en-AU" sz="1100" dirty="0">
                          <a:latin typeface="Barlow Condensed Medium" panose="00000606000000000000" pitchFamily="2" charset="0"/>
                        </a:rPr>
                        <a:t>₃</a:t>
                      </a:r>
                    </a:p>
                    <a:p>
                      <a:pPr algn="ctr"/>
                      <a:r>
                        <a:rPr lang="en-AU" sz="1100" dirty="0">
                          <a:latin typeface="Barlow Condensed Medium" panose="00000606000000000000" pitchFamily="2" charset="0"/>
                        </a:rPr>
                        <a:t>≤ 0.2% Others</a:t>
                      </a:r>
                    </a:p>
                  </a:txBody>
                  <a:tcPr anchor="ctr"/>
                </a:tc>
                <a:tc>
                  <a:txBody>
                    <a:bodyPr/>
                    <a:lstStyle/>
                    <a:p>
                      <a:pPr algn="ctr"/>
                      <a:r>
                        <a:rPr lang="en-US" sz="1100" dirty="0">
                          <a:latin typeface="Barlow Condensed Medium" panose="00000606000000000000" pitchFamily="2" charset="0"/>
                        </a:rPr>
                        <a:t>Aluminum, Copper Alloys, Nickel, Stainless Steel, Mild &amp; Carbon Steel and Titanium</a:t>
                      </a:r>
                      <a:endParaRPr lang="en-AU" sz="1100" dirty="0">
                        <a:latin typeface="Barlow Condensed Medium" panose="00000606000000000000" pitchFamily="2" charset="0"/>
                      </a:endParaRPr>
                    </a:p>
                  </a:txBody>
                  <a:tcPr anchor="ctr"/>
                </a:tc>
                <a:extLst>
                  <a:ext uri="{0D108BD9-81ED-4DB2-BD59-A6C34878D82A}">
                    <a16:rowId xmlns:a16="http://schemas.microsoft.com/office/drawing/2014/main" val="2443381620"/>
                  </a:ext>
                </a:extLst>
              </a:tr>
              <a:tr h="275954">
                <a:tc gridSpan="5">
                  <a:txBody>
                    <a:bodyPr/>
                    <a:lstStyle/>
                    <a:p>
                      <a:pPr algn="ctr"/>
                      <a:r>
                        <a:rPr lang="en-US" sz="1200" dirty="0">
                          <a:solidFill>
                            <a:srgbClr val="FFFFFF"/>
                          </a:solidFill>
                          <a:latin typeface="Barlow Condensed Black" panose="00000A06000000000000" pitchFamily="2" charset="0"/>
                        </a:rPr>
                        <a:t>3% RARE EARTH</a:t>
                      </a:r>
                      <a:endParaRPr lang="en-AU" sz="1200" dirty="0">
                        <a:solidFill>
                          <a:srgbClr val="FFFFFF"/>
                        </a:solidFill>
                        <a:latin typeface="Barlow Condensed Black" panose="00000A06000000000000" pitchFamily="2" charset="0"/>
                      </a:endParaRPr>
                    </a:p>
                  </a:txBody>
                  <a:tcPr>
                    <a:solidFill>
                      <a:srgbClr val="7030A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sz="1200" dirty="0">
                        <a:solidFill>
                          <a:srgbClr val="FFFFFF"/>
                        </a:solidFill>
                        <a:latin typeface="Barlow Condensed Medium" panose="00000606000000000000" pitchFamily="2" charset="0"/>
                      </a:endParaRPr>
                    </a:p>
                  </a:txBody>
                  <a:tcPr>
                    <a:solidFill>
                      <a:srgbClr val="7030A0"/>
                    </a:solidFill>
                  </a:tcPr>
                </a:tc>
                <a:extLst>
                  <a:ext uri="{0D108BD9-81ED-4DB2-BD59-A6C34878D82A}">
                    <a16:rowId xmlns:a16="http://schemas.microsoft.com/office/drawing/2014/main" val="3665825229"/>
                  </a:ext>
                </a:extLst>
              </a:tr>
              <a:tr h="0">
                <a:tc>
                  <a:txBody>
                    <a:bodyPr/>
                    <a:lstStyle/>
                    <a:p>
                      <a:pPr algn="ctr"/>
                      <a:r>
                        <a:rPr lang="en-US" sz="1100" b="1" dirty="0">
                          <a:solidFill>
                            <a:schemeClr val="tx1"/>
                          </a:solidFill>
                          <a:latin typeface="Barlow Condensed Medium" panose="00000606000000000000" pitchFamily="2" charset="0"/>
                        </a:rPr>
                        <a:t>WG  |  EWG</a:t>
                      </a:r>
                    </a:p>
                    <a:p>
                      <a:pPr algn="ctr"/>
                      <a:r>
                        <a:rPr lang="en-US" sz="1100" dirty="0">
                          <a:latin typeface="Barlow Condensed Medium" panose="00000606000000000000" pitchFamily="2" charset="0"/>
                        </a:rPr>
                        <a:t>Excellent arc stability, low wear rate, and superior arc starting, even at lower amperages.</a:t>
                      </a:r>
                      <a:endParaRPr lang="en-AU" sz="1100" dirty="0">
                        <a:latin typeface="Barlow Condensed Medium" panose="00000606000000000000" pitchFamily="2" charset="0"/>
                      </a:endParaRPr>
                    </a:p>
                  </a:txBody>
                  <a:tcPr anchor="ctr"/>
                </a:tc>
                <a:tc>
                  <a:txBody>
                    <a:bodyPr/>
                    <a:lstStyle/>
                    <a:p>
                      <a:pPr algn="ctr"/>
                      <a:r>
                        <a:rPr lang="en-AU" sz="1100" dirty="0">
                          <a:latin typeface="Barlow Condensed Medium" panose="00000606000000000000" pitchFamily="2" charset="0"/>
                        </a:rPr>
                        <a:t>1.6mm X 175mm/150mm</a:t>
                      </a:r>
                    </a:p>
                    <a:p>
                      <a:pPr algn="ctr"/>
                      <a:r>
                        <a:rPr lang="en-AU" sz="1100" dirty="0">
                          <a:latin typeface="Barlow Condensed Medium" panose="00000606000000000000" pitchFamily="2" charset="0"/>
                        </a:rPr>
                        <a:t>2.4mm X 175mm/150mm</a:t>
                      </a:r>
                    </a:p>
                    <a:p>
                      <a:pPr algn="ctr"/>
                      <a:r>
                        <a:rPr lang="en-AU" sz="1100" dirty="0">
                          <a:latin typeface="Barlow Condensed Medium" panose="00000606000000000000" pitchFamily="2" charset="0"/>
                        </a:rPr>
                        <a:t>3.2mm X 175mm</a:t>
                      </a:r>
                    </a:p>
                  </a:txBody>
                  <a:tcPr anchor="ctr"/>
                </a:tc>
                <a:tc>
                  <a:txBody>
                    <a:bodyPr/>
                    <a:lstStyle/>
                    <a:p>
                      <a:pPr algn="ctr"/>
                      <a:r>
                        <a:rPr lang="en-US" sz="1100" dirty="0">
                          <a:latin typeface="Barlow Condensed Medium" panose="00000606000000000000" pitchFamily="2" charset="0"/>
                        </a:rPr>
                        <a:t>AC/DC</a:t>
                      </a:r>
                      <a:endParaRPr lang="en-AU" dirty="0"/>
                    </a:p>
                  </a:txBody>
                  <a:tcPr anchor="ctr"/>
                </a:tc>
                <a:tc>
                  <a:txBody>
                    <a:bodyPr/>
                    <a:lstStyle/>
                    <a:p>
                      <a:pPr algn="ctr"/>
                      <a:r>
                        <a:rPr lang="en-AU" sz="1100" dirty="0">
                          <a:latin typeface="Barlow Condensed Medium" panose="00000606000000000000" pitchFamily="2" charset="0"/>
                        </a:rPr>
                        <a:t>97.7%~98.1 W                                          1.8~2.2% </a:t>
                      </a:r>
                      <a:r>
                        <a:rPr lang="en-AU" sz="1100" dirty="0" err="1">
                          <a:latin typeface="Barlow Condensed Medium" panose="00000606000000000000" pitchFamily="2" charset="0"/>
                        </a:rPr>
                        <a:t>La₂O</a:t>
                      </a:r>
                      <a:r>
                        <a:rPr lang="en-AU" sz="1100" dirty="0">
                          <a:latin typeface="Barlow Condensed Medium" panose="00000606000000000000" pitchFamily="2" charset="0"/>
                        </a:rPr>
                        <a:t>₃+ </a:t>
                      </a:r>
                      <a:r>
                        <a:rPr lang="sv-SE" sz="1100" dirty="0">
                          <a:latin typeface="Barlow Condensed Medium" panose="00000606000000000000" pitchFamily="2" charset="0"/>
                        </a:rPr>
                        <a:t>YO₂+WZrO₂</a:t>
                      </a:r>
                      <a:r>
                        <a:rPr lang="en-AU" sz="1100" dirty="0">
                          <a:latin typeface="Barlow Condensed Medium" panose="00000606000000000000" pitchFamily="2"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AU" sz="1100" dirty="0">
                          <a:latin typeface="Barlow Condensed Medium" panose="00000606000000000000" pitchFamily="2" charset="0"/>
                        </a:rPr>
                        <a:t>≤ 0.1% Others             </a:t>
                      </a:r>
                      <a:endParaRPr lang="sv-SE" sz="1100" dirty="0">
                        <a:latin typeface="Barlow Condensed Medium" panose="00000606000000000000" pitchFamily="2" charset="0"/>
                      </a:endParaRPr>
                    </a:p>
                  </a:txBody>
                  <a:tcPr anchor="ctr"/>
                </a:tc>
                <a:tc>
                  <a:txBody>
                    <a:bodyPr/>
                    <a:lstStyle/>
                    <a:p>
                      <a:pPr algn="ctr"/>
                      <a:r>
                        <a:rPr lang="en-US" sz="1100" dirty="0">
                          <a:latin typeface="Barlow Condensed Medium" panose="00000606000000000000" pitchFamily="2" charset="0"/>
                        </a:rPr>
                        <a:t>Aluminum, Copper Alloys, Nickel, Stainless Steel, Mild &amp; Carbon Steel and Titanium</a:t>
                      </a:r>
                      <a:endParaRPr lang="en-AU" sz="1100" dirty="0">
                        <a:latin typeface="Barlow Condensed Medium" panose="00000606000000000000" pitchFamily="2" charset="0"/>
                      </a:endParaRPr>
                    </a:p>
                  </a:txBody>
                  <a:tcPr anchor="ctr"/>
                </a:tc>
                <a:extLst>
                  <a:ext uri="{0D108BD9-81ED-4DB2-BD59-A6C34878D82A}">
                    <a16:rowId xmlns:a16="http://schemas.microsoft.com/office/drawing/2014/main" val="2752278997"/>
                  </a:ext>
                </a:extLst>
              </a:tr>
              <a:tr h="275954">
                <a:tc gridSpan="5">
                  <a:txBody>
                    <a:bodyPr/>
                    <a:lstStyle/>
                    <a:p>
                      <a:pPr algn="ctr"/>
                      <a:r>
                        <a:rPr lang="en-US" sz="1200" dirty="0">
                          <a:solidFill>
                            <a:srgbClr val="002B4C"/>
                          </a:solidFill>
                          <a:highlight>
                            <a:srgbClr val="FFFFFF"/>
                          </a:highlight>
                          <a:latin typeface="Barlow Condensed Black" panose="00000A06000000000000" pitchFamily="2" charset="0"/>
                        </a:rPr>
                        <a:t>0.8% ZIRCONIATED</a:t>
                      </a:r>
                      <a:endParaRPr lang="en-AU" sz="1200" dirty="0">
                        <a:solidFill>
                          <a:srgbClr val="002B4C"/>
                        </a:solidFill>
                        <a:highlight>
                          <a:srgbClr val="FFFFFF"/>
                        </a:highlight>
                        <a:latin typeface="Barlow Condensed Black" panose="00000A06000000000000" pitchFamily="2" charset="0"/>
                      </a:endParaRPr>
                    </a:p>
                  </a:txBody>
                  <a:tcPr>
                    <a:solidFill>
                      <a:srgbClr val="FFFF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sz="1200" dirty="0">
                        <a:solidFill>
                          <a:srgbClr val="002B4C"/>
                        </a:solidFill>
                        <a:highlight>
                          <a:srgbClr val="FFFFFF"/>
                        </a:highlight>
                        <a:latin typeface="Barlow Condensed Medium" panose="00000606000000000000" pitchFamily="2" charset="0"/>
                      </a:endParaRPr>
                    </a:p>
                  </a:txBody>
                  <a:tcPr>
                    <a:solidFill>
                      <a:srgbClr val="FFFFFF"/>
                    </a:solidFill>
                  </a:tcPr>
                </a:tc>
                <a:extLst>
                  <a:ext uri="{0D108BD9-81ED-4DB2-BD59-A6C34878D82A}">
                    <a16:rowId xmlns:a16="http://schemas.microsoft.com/office/drawing/2014/main" val="740332047"/>
                  </a:ext>
                </a:extLst>
              </a:tr>
              <a:tr h="160400">
                <a:tc>
                  <a:txBody>
                    <a:bodyPr/>
                    <a:lstStyle/>
                    <a:p>
                      <a:pPr algn="ctr"/>
                      <a:r>
                        <a:rPr lang="en-US" sz="1100" b="1" dirty="0">
                          <a:solidFill>
                            <a:schemeClr val="tx1"/>
                          </a:solidFill>
                          <a:latin typeface="Barlow Condensed Medium" panose="00000606000000000000" pitchFamily="2" charset="0"/>
                        </a:rPr>
                        <a:t>(WZ  |  EWZr-0.8)</a:t>
                      </a:r>
                    </a:p>
                    <a:p>
                      <a:pPr algn="ctr"/>
                      <a:r>
                        <a:rPr lang="en-US" sz="1100" dirty="0">
                          <a:latin typeface="Barlow Condensed Medium" panose="00000606000000000000" pitchFamily="2" charset="0"/>
                        </a:rPr>
                        <a:t>Excellent arc stability and resistance to contamination.</a:t>
                      </a:r>
                      <a:endParaRPr lang="en-AU" sz="1100" dirty="0">
                        <a:latin typeface="Barlow Condensed Medium" panose="00000606000000000000" pitchFamily="2" charset="0"/>
                      </a:endParaRPr>
                    </a:p>
                  </a:txBody>
                  <a:tcPr anchor="ctr"/>
                </a:tc>
                <a:tc>
                  <a:txBody>
                    <a:bodyPr/>
                    <a:lstStyle/>
                    <a:p>
                      <a:pPr algn="ctr"/>
                      <a:r>
                        <a:rPr lang="en-AU" sz="1100" dirty="0">
                          <a:latin typeface="Barlow Condensed Medium" panose="00000606000000000000" pitchFamily="2" charset="0"/>
                        </a:rPr>
                        <a:t>1.6mm X 175mm/150mm</a:t>
                      </a:r>
                    </a:p>
                    <a:p>
                      <a:pPr algn="ctr"/>
                      <a:r>
                        <a:rPr lang="en-AU" sz="1100" dirty="0">
                          <a:latin typeface="Barlow Condensed Medium" panose="00000606000000000000" pitchFamily="2" charset="0"/>
                        </a:rPr>
                        <a:t>2.4mm X 175mm/150mm</a:t>
                      </a:r>
                    </a:p>
                    <a:p>
                      <a:pPr algn="ctr"/>
                      <a:r>
                        <a:rPr lang="en-AU" sz="1100" dirty="0">
                          <a:latin typeface="Barlow Condensed Medium" panose="00000606000000000000" pitchFamily="2" charset="0"/>
                        </a:rPr>
                        <a:t>3.2mm X 175mm</a:t>
                      </a:r>
                    </a:p>
                  </a:txBody>
                  <a:tcPr anchor="ctr"/>
                </a:tc>
                <a:tc>
                  <a:txBody>
                    <a:bodyPr/>
                    <a:lstStyle/>
                    <a:p>
                      <a:pPr algn="ctr"/>
                      <a:r>
                        <a:rPr lang="en-US" sz="1100" dirty="0">
                          <a:latin typeface="Barlow Condensed Medium" panose="00000606000000000000" pitchFamily="2" charset="0"/>
                        </a:rPr>
                        <a:t>AC</a:t>
                      </a:r>
                      <a:endParaRPr lang="en-AU" sz="1100" dirty="0">
                        <a:latin typeface="Barlow Condensed Medium" panose="00000606000000000000" pitchFamily="2" charset="0"/>
                      </a:endParaRPr>
                    </a:p>
                  </a:txBody>
                  <a:tcPr anchor="ctr"/>
                </a:tc>
                <a:tc>
                  <a:txBody>
                    <a:bodyPr/>
                    <a:lstStyle/>
                    <a:p>
                      <a:pPr algn="ctr"/>
                      <a:r>
                        <a:rPr lang="en-AU" sz="1100" dirty="0">
                          <a:latin typeface="Barlow Condensed Medium" panose="00000606000000000000" pitchFamily="2" charset="0"/>
                        </a:rPr>
                        <a:t>98.9%~99.1% W                 0.7~0.9% </a:t>
                      </a:r>
                      <a:r>
                        <a:rPr lang="en-AU" sz="1100" dirty="0" err="1">
                          <a:latin typeface="Barlow Condensed Medium" panose="00000606000000000000" pitchFamily="2" charset="0"/>
                        </a:rPr>
                        <a:t>ZrO</a:t>
                      </a:r>
                      <a:r>
                        <a:rPr lang="en-AU" sz="1100" dirty="0">
                          <a:latin typeface="Barlow Condensed Medium" panose="00000606000000000000" pitchFamily="2" charset="0"/>
                        </a:rPr>
                        <a:t>₂</a:t>
                      </a:r>
                    </a:p>
                    <a:p>
                      <a:pPr algn="ctr"/>
                      <a:r>
                        <a:rPr kumimoji="0" lang="en-AU" sz="1100" b="0" i="0" u="none" strike="noStrike" kern="0" cap="none" spc="0" normalizeH="0" baseline="0" noProof="0" dirty="0">
                          <a:ln>
                            <a:noFill/>
                          </a:ln>
                          <a:solidFill>
                            <a:prstClr val="black"/>
                          </a:solidFill>
                          <a:effectLst/>
                          <a:uLnTx/>
                          <a:uFillTx/>
                          <a:latin typeface="Barlow Condensed Medium" panose="00000606000000000000" pitchFamily="2" charset="0"/>
                          <a:ea typeface="+mn-ea"/>
                          <a:cs typeface="+mn-cs"/>
                        </a:rPr>
                        <a:t>≤ 0.2% Others </a:t>
                      </a:r>
                      <a:endParaRPr lang="en-AU" sz="1100" dirty="0">
                        <a:latin typeface="Barlow Condensed Medium" panose="00000606000000000000" pitchFamily="2" charset="0"/>
                      </a:endParaRPr>
                    </a:p>
                  </a:txBody>
                  <a:tcPr anchor="ctr"/>
                </a:tc>
                <a:tc>
                  <a:txBody>
                    <a:bodyPr/>
                    <a:lstStyle/>
                    <a:p>
                      <a:pPr algn="ctr"/>
                      <a:r>
                        <a:rPr lang="en-AU" sz="1100" dirty="0">
                          <a:latin typeface="Barlow Condensed Medium" panose="00000606000000000000" pitchFamily="2" charset="0"/>
                        </a:rPr>
                        <a:t>Aluminium and Magnesium Alloys</a:t>
                      </a:r>
                    </a:p>
                  </a:txBody>
                  <a:tcPr anchor="ctr"/>
                </a:tc>
                <a:extLst>
                  <a:ext uri="{0D108BD9-81ED-4DB2-BD59-A6C34878D82A}">
                    <a16:rowId xmlns:a16="http://schemas.microsoft.com/office/drawing/2014/main" val="3911268714"/>
                  </a:ext>
                </a:extLst>
              </a:tr>
            </a:tbl>
          </a:graphicData>
        </a:graphic>
      </p:graphicFrame>
      <p:pic>
        <p:nvPicPr>
          <p:cNvPr id="5" name="Picture 4">
            <a:extLst>
              <a:ext uri="{FF2B5EF4-FFF2-40B4-BE49-F238E27FC236}">
                <a16:creationId xmlns:a16="http://schemas.microsoft.com/office/drawing/2014/main" id="{389043C1-4263-0055-D8F1-AE9AB7A8F228}"/>
              </a:ext>
            </a:extLst>
          </p:cNvPr>
          <p:cNvPicPr>
            <a:picLocks noChangeAspect="1"/>
          </p:cNvPicPr>
          <p:nvPr/>
        </p:nvPicPr>
        <p:blipFill>
          <a:blip r:embed="rId6" cstate="print">
            <a:extLst>
              <a:ext uri="{28A0092B-C50C-407E-A947-70E740481C1C}">
                <a14:useLocalDpi xmlns:a14="http://schemas.microsoft.com/office/drawing/2010/main" val="0"/>
              </a:ext>
            </a:extLst>
          </a:blip>
          <a:srcRect l="4149" t="17579" b="15053"/>
          <a:stretch/>
        </p:blipFill>
        <p:spPr>
          <a:xfrm>
            <a:off x="3473450" y="684392"/>
            <a:ext cx="4309265" cy="3027986"/>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42C8D5E4-8F05-5A59-D7B2-209741D2DD07}"/>
              </a:ext>
            </a:extLst>
          </p:cNvPr>
          <p:cNvGrpSpPr/>
          <p:nvPr/>
        </p:nvGrpSpPr>
        <p:grpSpPr>
          <a:xfrm>
            <a:off x="342836" y="1386576"/>
            <a:ext cx="3521545" cy="1791321"/>
            <a:chOff x="342836" y="1651300"/>
            <a:chExt cx="3521545" cy="1791321"/>
          </a:xfrm>
        </p:grpSpPr>
        <p:sp>
          <p:nvSpPr>
            <p:cNvPr id="22" name="TextBox 21">
              <a:extLst>
                <a:ext uri="{FF2B5EF4-FFF2-40B4-BE49-F238E27FC236}">
                  <a16:creationId xmlns:a16="http://schemas.microsoft.com/office/drawing/2014/main" id="{44E160E5-0E35-4B16-AE59-95268D926D6D}"/>
                </a:ext>
              </a:extLst>
            </p:cNvPr>
            <p:cNvSpPr txBox="1"/>
            <p:nvPr/>
          </p:nvSpPr>
          <p:spPr>
            <a:xfrm>
              <a:off x="380562" y="3073289"/>
              <a:ext cx="3483819" cy="369332"/>
            </a:xfrm>
            <a:prstGeom prst="rect">
              <a:avLst/>
            </a:prstGeom>
            <a:noFill/>
          </p:spPr>
          <p:txBody>
            <a:bodyPr wrap="square" rtlCol="0">
              <a:spAutoFit/>
            </a:bodyPr>
            <a:lstStyle/>
            <a:p>
              <a:pPr algn="l"/>
              <a:r>
                <a:rPr lang="en-US" sz="1770" b="1" dirty="0">
                  <a:solidFill>
                    <a:srgbClr val="FFE600"/>
                  </a:solidFill>
                  <a:latin typeface="Barlow Condensed" panose="00000506000000000000" pitchFamily="2" charset="0"/>
                  <a:cs typeface="Barlow Condensed"/>
                </a:rPr>
                <a:t>Conform to AWS A5.12  |  ISO 6848</a:t>
              </a:r>
            </a:p>
          </p:txBody>
        </p:sp>
        <p:sp>
          <p:nvSpPr>
            <p:cNvPr id="2" name="object 264">
              <a:extLst>
                <a:ext uri="{FF2B5EF4-FFF2-40B4-BE49-F238E27FC236}">
                  <a16:creationId xmlns:a16="http://schemas.microsoft.com/office/drawing/2014/main" id="{CFC1602E-73B5-2554-AD65-2ABBE57C89C0}"/>
                </a:ext>
              </a:extLst>
            </p:cNvPr>
            <p:cNvSpPr txBox="1"/>
            <p:nvPr/>
          </p:nvSpPr>
          <p:spPr>
            <a:xfrm>
              <a:off x="342836" y="1651300"/>
              <a:ext cx="3321488" cy="1069524"/>
            </a:xfrm>
            <a:prstGeom prst="rect">
              <a:avLst/>
            </a:prstGeom>
          </p:spPr>
          <p:txBody>
            <a:bodyPr vert="horz" wrap="square" lIns="0" tIns="53340" rIns="0" bIns="0" rtlCol="0">
              <a:spAutoFit/>
            </a:bodyPr>
            <a:lstStyle/>
            <a:p>
              <a:pPr marL="12700" marR="5080" algn="l"/>
              <a:r>
                <a:rPr lang="en-US" sz="6600" spc="10" dirty="0">
                  <a:solidFill>
                    <a:srgbClr val="FFFFFF"/>
                  </a:solidFill>
                  <a:latin typeface="Barlow Condensed Black" panose="00000A06000000000000" pitchFamily="2" charset="0"/>
                  <a:cs typeface="BarlowCondensed-Black"/>
                </a:rPr>
                <a:t>TUGSTEN</a:t>
              </a:r>
              <a:endParaRPr lang="en-US" sz="6000" spc="10" dirty="0">
                <a:solidFill>
                  <a:srgbClr val="FFFFFF"/>
                </a:solidFill>
                <a:latin typeface="Barlow Condensed Black" panose="00000A06000000000000" pitchFamily="2" charset="0"/>
                <a:cs typeface="BarlowCondensed-Black"/>
              </a:endParaRPr>
            </a:p>
          </p:txBody>
        </p:sp>
        <p:sp>
          <p:nvSpPr>
            <p:cNvPr id="6" name="TextBox 5">
              <a:extLst>
                <a:ext uri="{FF2B5EF4-FFF2-40B4-BE49-F238E27FC236}">
                  <a16:creationId xmlns:a16="http://schemas.microsoft.com/office/drawing/2014/main" id="{D11EEF1F-EB63-C51C-2F86-B902C6697916}"/>
                </a:ext>
              </a:extLst>
            </p:cNvPr>
            <p:cNvSpPr txBox="1"/>
            <p:nvPr/>
          </p:nvSpPr>
          <p:spPr>
            <a:xfrm>
              <a:off x="380562" y="2427973"/>
              <a:ext cx="3103257" cy="800219"/>
            </a:xfrm>
            <a:prstGeom prst="rect">
              <a:avLst/>
            </a:prstGeom>
            <a:noFill/>
          </p:spPr>
          <p:txBody>
            <a:bodyPr wrap="square">
              <a:spAutoFit/>
            </a:bodyPr>
            <a:lstStyle/>
            <a:p>
              <a:r>
                <a:rPr lang="en-US" sz="4600" spc="10" dirty="0">
                  <a:solidFill>
                    <a:srgbClr val="FFFFFF"/>
                  </a:solidFill>
                  <a:latin typeface="Barlow Condensed Black" panose="00000A06000000000000" pitchFamily="2" charset="0"/>
                  <a:cs typeface="BarlowCondensed-Black"/>
                </a:rPr>
                <a:t>ELECTRODES</a:t>
              </a:r>
              <a:endParaRPr lang="en-AU" sz="4600" dirty="0"/>
            </a:p>
          </p:txBody>
        </p:sp>
      </p:grpSp>
    </p:spTree>
    <p:extLst>
      <p:ext uri="{BB962C8B-B14F-4D97-AF65-F5344CB8AC3E}">
        <p14:creationId xmlns:p14="http://schemas.microsoft.com/office/powerpoint/2010/main" val="300569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53608D-A5B5-2FB8-F28F-3AD72B68525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9CE7FC3-0FA3-4939-5D99-9089BECBA2FB}"/>
              </a:ext>
            </a:extLst>
          </p:cNvPr>
          <p:cNvSpPr/>
          <p:nvPr/>
        </p:nvSpPr>
        <p:spPr>
          <a:xfrm>
            <a:off x="0" y="4750031"/>
            <a:ext cx="7556500" cy="394920"/>
          </a:xfrm>
          <a:prstGeom prst="rect">
            <a:avLst/>
          </a:prstGeom>
          <a:solidFill>
            <a:srgbClr val="FAD2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00F5FA2A-FCDE-EF8F-B237-C7564047BCAD}"/>
              </a:ext>
            </a:extLst>
          </p:cNvPr>
          <p:cNvSpPr/>
          <p:nvPr/>
        </p:nvSpPr>
        <p:spPr>
          <a:xfrm>
            <a:off x="0" y="160311"/>
            <a:ext cx="7556500" cy="394920"/>
          </a:xfrm>
          <a:prstGeom prst="rect">
            <a:avLst/>
          </a:prstGeom>
          <a:solidFill>
            <a:srgbClr val="DA2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Rectangle 63">
            <a:extLst>
              <a:ext uri="{FF2B5EF4-FFF2-40B4-BE49-F238E27FC236}">
                <a16:creationId xmlns:a16="http://schemas.microsoft.com/office/drawing/2014/main" id="{C40E98C6-4046-702F-68F6-42020FF36D07}"/>
              </a:ext>
            </a:extLst>
          </p:cNvPr>
          <p:cNvSpPr/>
          <p:nvPr/>
        </p:nvSpPr>
        <p:spPr>
          <a:xfrm>
            <a:off x="6576031" y="88900"/>
            <a:ext cx="785676" cy="6550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object 2">
            <a:extLst>
              <a:ext uri="{FF2B5EF4-FFF2-40B4-BE49-F238E27FC236}">
                <a16:creationId xmlns:a16="http://schemas.microsoft.com/office/drawing/2014/main" id="{F9609F02-F759-D20C-0432-DE99EAE5446D}"/>
              </a:ext>
            </a:extLst>
          </p:cNvPr>
          <p:cNvSpPr txBox="1"/>
          <p:nvPr/>
        </p:nvSpPr>
        <p:spPr>
          <a:xfrm>
            <a:off x="292054" y="208248"/>
            <a:ext cx="3975475" cy="289823"/>
          </a:xfrm>
          <a:prstGeom prst="rect">
            <a:avLst/>
          </a:prstGeom>
        </p:spPr>
        <p:txBody>
          <a:bodyPr vert="horz" wrap="square" lIns="0" tIns="12700" rIns="0" bIns="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solidFill>
                  <a:schemeClr val="bg1"/>
                </a:solidFill>
                <a:latin typeface="Barlow Condensed Black" panose="00000A06000000000000" pitchFamily="2" charset="0"/>
              </a:rPr>
              <a:t>2</a:t>
            </a:r>
            <a:r>
              <a:rPr kumimoji="0" lang="en-US" b="0" i="0" u="none" strike="noStrike" kern="0" cap="none" spc="0" normalizeH="0" baseline="0" noProof="0" dirty="0">
                <a:ln>
                  <a:noFill/>
                </a:ln>
                <a:solidFill>
                  <a:schemeClr val="bg1"/>
                </a:solidFill>
                <a:effectLst/>
                <a:uLnTx/>
                <a:uFillTx/>
                <a:latin typeface="Barlow Condensed Black" panose="00000A06000000000000" pitchFamily="2" charset="0"/>
              </a:rPr>
              <a:t>% THORIATED TUNGSTEN ELECTRODES</a:t>
            </a:r>
            <a:endParaRPr lang="en-US" sz="900" dirty="0">
              <a:solidFill>
                <a:schemeClr val="bg1"/>
              </a:solidFill>
              <a:latin typeface="Barlow Condensed"/>
              <a:cs typeface="Barlow Condensed"/>
            </a:endParaRPr>
          </a:p>
        </p:txBody>
      </p:sp>
      <p:sp>
        <p:nvSpPr>
          <p:cNvPr id="43" name="object 43">
            <a:extLst>
              <a:ext uri="{FF2B5EF4-FFF2-40B4-BE49-F238E27FC236}">
                <a16:creationId xmlns:a16="http://schemas.microsoft.com/office/drawing/2014/main" id="{F2701B65-7064-F205-1AC0-0EADBE5BCA0E}"/>
              </a:ext>
            </a:extLst>
          </p:cNvPr>
          <p:cNvSpPr txBox="1"/>
          <p:nvPr/>
        </p:nvSpPr>
        <p:spPr>
          <a:xfrm>
            <a:off x="7201099" y="10033182"/>
            <a:ext cx="92333" cy="240029"/>
          </a:xfrm>
          <a:prstGeom prst="rect">
            <a:avLst/>
          </a:prstGeom>
        </p:spPr>
        <p:txBody>
          <a:bodyPr vert="vert270" wrap="square" lIns="0" tIns="12700" rIns="0" bIns="0" rtlCol="0">
            <a:spAutoFit/>
          </a:bodyPr>
          <a:lstStyle/>
          <a:p>
            <a:pPr marL="12700">
              <a:lnSpc>
                <a:spcPct val="100000"/>
              </a:lnSpc>
              <a:spcBef>
                <a:spcPts val="100"/>
              </a:spcBef>
            </a:pPr>
            <a:r>
              <a:rPr sz="600" dirty="0">
                <a:solidFill>
                  <a:srgbClr val="231F20"/>
                </a:solidFill>
                <a:latin typeface="Barlow Condensed"/>
                <a:cs typeface="Barlow Condensed"/>
              </a:rPr>
              <a:t>V</a:t>
            </a:r>
            <a:r>
              <a:rPr lang="en-AU" sz="600" dirty="0">
                <a:solidFill>
                  <a:srgbClr val="231F20"/>
                </a:solidFill>
                <a:latin typeface="Barlow Condensed"/>
                <a:cs typeface="Barlow Condensed"/>
              </a:rPr>
              <a:t>1</a:t>
            </a:r>
            <a:r>
              <a:rPr sz="600" dirty="0">
                <a:solidFill>
                  <a:srgbClr val="231F20"/>
                </a:solidFill>
                <a:latin typeface="Barlow Condensed"/>
                <a:cs typeface="Barlow Condensed"/>
              </a:rPr>
              <a:t>-</a:t>
            </a:r>
            <a:r>
              <a:rPr sz="600" spc="-20" dirty="0">
                <a:solidFill>
                  <a:srgbClr val="231F20"/>
                </a:solidFill>
                <a:latin typeface="Barlow Condensed"/>
                <a:cs typeface="Barlow Condensed"/>
              </a:rPr>
              <a:t>202</a:t>
            </a:r>
            <a:r>
              <a:rPr lang="en-AU" sz="600" spc="-20" dirty="0">
                <a:solidFill>
                  <a:srgbClr val="231F20"/>
                </a:solidFill>
                <a:latin typeface="Barlow Condensed"/>
                <a:cs typeface="Barlow Condensed"/>
              </a:rPr>
              <a:t>4</a:t>
            </a:r>
            <a:endParaRPr sz="600" dirty="0">
              <a:latin typeface="Barlow Condensed"/>
              <a:cs typeface="Barlow Condensed"/>
            </a:endParaRPr>
          </a:p>
        </p:txBody>
      </p:sp>
      <p:sp>
        <p:nvSpPr>
          <p:cNvPr id="50" name="object 50">
            <a:extLst>
              <a:ext uri="{FF2B5EF4-FFF2-40B4-BE49-F238E27FC236}">
                <a16:creationId xmlns:a16="http://schemas.microsoft.com/office/drawing/2014/main" id="{5E441EC8-BDB0-F524-97DB-4E2BD86C914E}"/>
              </a:ext>
            </a:extLst>
          </p:cNvPr>
          <p:cNvSpPr/>
          <p:nvPr/>
        </p:nvSpPr>
        <p:spPr>
          <a:xfrm>
            <a:off x="-3809" y="10452300"/>
            <a:ext cx="7560309" cy="216535"/>
          </a:xfrm>
          <a:custGeom>
            <a:avLst/>
            <a:gdLst/>
            <a:ahLst/>
            <a:cxnLst/>
            <a:rect l="l" t="t" r="r" b="b"/>
            <a:pathLst>
              <a:path w="7560309" h="216534">
                <a:moveTo>
                  <a:pt x="7559992" y="0"/>
                </a:moveTo>
                <a:lnTo>
                  <a:pt x="0" y="0"/>
                </a:lnTo>
                <a:lnTo>
                  <a:pt x="0" y="216001"/>
                </a:lnTo>
                <a:lnTo>
                  <a:pt x="7559992" y="216001"/>
                </a:lnTo>
                <a:lnTo>
                  <a:pt x="7559992" y="0"/>
                </a:lnTo>
                <a:close/>
              </a:path>
            </a:pathLst>
          </a:custGeom>
          <a:solidFill>
            <a:srgbClr val="002B4C"/>
          </a:solidFill>
        </p:spPr>
        <p:txBody>
          <a:bodyPr wrap="square" lIns="0" tIns="0" rIns="0" bIns="0" rtlCol="0"/>
          <a:lstStyle/>
          <a:p>
            <a:endParaRPr/>
          </a:p>
        </p:txBody>
      </p:sp>
      <p:sp>
        <p:nvSpPr>
          <p:cNvPr id="14" name="object 2">
            <a:extLst>
              <a:ext uri="{FF2B5EF4-FFF2-40B4-BE49-F238E27FC236}">
                <a16:creationId xmlns:a16="http://schemas.microsoft.com/office/drawing/2014/main" id="{BF73837C-3826-3E34-0C80-DCD1BC7094CC}"/>
              </a:ext>
            </a:extLst>
          </p:cNvPr>
          <p:cNvSpPr txBox="1"/>
          <p:nvPr/>
        </p:nvSpPr>
        <p:spPr>
          <a:xfrm>
            <a:off x="292054" y="4779386"/>
            <a:ext cx="5010195" cy="289823"/>
          </a:xfrm>
          <a:prstGeom prst="rect">
            <a:avLst/>
          </a:prstGeom>
        </p:spPr>
        <p:txBody>
          <a:bodyPr vert="horz" wrap="square" lIns="0" tIns="12700" rIns="0" bIns="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33"/>
                </a:solidFill>
                <a:effectLst/>
                <a:uLnTx/>
                <a:uFillTx/>
                <a:latin typeface="Barlow Condensed Black" panose="00000A06000000000000" pitchFamily="2" charset="0"/>
              </a:rPr>
              <a:t>1.5% LANTHANATED TUNGSTEN ELECTRODES </a:t>
            </a:r>
            <a:endParaRPr lang="en-US" b="1" dirty="0">
              <a:solidFill>
                <a:srgbClr val="231F20"/>
              </a:solidFill>
              <a:latin typeface="Barlow Condensed Black" panose="00000A06000000000000" pitchFamily="2" charset="0"/>
              <a:cs typeface="Barlow Condensed"/>
            </a:endParaRPr>
          </a:p>
        </p:txBody>
      </p:sp>
      <p:grpSp>
        <p:nvGrpSpPr>
          <p:cNvPr id="61" name="Group 60">
            <a:extLst>
              <a:ext uri="{FF2B5EF4-FFF2-40B4-BE49-F238E27FC236}">
                <a16:creationId xmlns:a16="http://schemas.microsoft.com/office/drawing/2014/main" id="{073B2798-E393-1B65-FCCD-C00F42CB4426}"/>
              </a:ext>
            </a:extLst>
          </p:cNvPr>
          <p:cNvGrpSpPr/>
          <p:nvPr/>
        </p:nvGrpSpPr>
        <p:grpSpPr>
          <a:xfrm>
            <a:off x="4036186" y="1189029"/>
            <a:ext cx="3334737" cy="942355"/>
            <a:chOff x="4055618" y="1053171"/>
            <a:chExt cx="3334737" cy="942355"/>
          </a:xfrm>
        </p:grpSpPr>
        <p:sp>
          <p:nvSpPr>
            <p:cNvPr id="8" name="object 5">
              <a:extLst>
                <a:ext uri="{FF2B5EF4-FFF2-40B4-BE49-F238E27FC236}">
                  <a16:creationId xmlns:a16="http://schemas.microsoft.com/office/drawing/2014/main" id="{2FA07FAC-C938-D1D0-CAC9-6B5E0051F380}"/>
                </a:ext>
              </a:extLst>
            </p:cNvPr>
            <p:cNvSpPr/>
            <p:nvPr/>
          </p:nvSpPr>
          <p:spPr>
            <a:xfrm>
              <a:off x="4055618" y="1053171"/>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11" name="object 38">
              <a:extLst>
                <a:ext uri="{FF2B5EF4-FFF2-40B4-BE49-F238E27FC236}">
                  <a16:creationId xmlns:a16="http://schemas.microsoft.com/office/drawing/2014/main" id="{2F777193-47BA-0F5F-7DD9-F5D1CA331078}"/>
                </a:ext>
              </a:extLst>
            </p:cNvPr>
            <p:cNvSpPr txBox="1"/>
            <p:nvPr/>
          </p:nvSpPr>
          <p:spPr>
            <a:xfrm>
              <a:off x="4081932" y="1164193"/>
              <a:ext cx="3211499" cy="739305"/>
            </a:xfrm>
            <a:prstGeom prst="rect">
              <a:avLst/>
            </a:prstGeom>
          </p:spPr>
          <p:txBody>
            <a:bodyPr vert="horz" wrap="square" lIns="0" tIns="635" rIns="0" bIns="0" rtlCol="0">
              <a:spAutoFit/>
            </a:bodyPr>
            <a:lstStyle/>
            <a:p>
              <a:pPr marL="1643380" algn="l">
                <a:lnSpc>
                  <a:spcPct val="100000"/>
                </a:lnSpc>
              </a:pPr>
              <a:r>
                <a:rPr lang="en-AU" sz="1400" b="1" spc="-20" dirty="0">
                  <a:solidFill>
                    <a:srgbClr val="231F20"/>
                  </a:solidFill>
                  <a:latin typeface="Barlow Condensed"/>
                  <a:cs typeface="Barlow Condensed"/>
                </a:rPr>
                <a:t>THORIATED: 10 Pack</a:t>
              </a:r>
            </a:p>
            <a:p>
              <a:pPr marL="1643380" algn="l">
                <a:lnSpc>
                  <a:spcPct val="100000"/>
                </a:lnSpc>
              </a:pPr>
              <a:r>
                <a:rPr lang="en-AU" sz="1400" b="1" spc="-20" dirty="0">
                  <a:solidFill>
                    <a:srgbClr val="231F20"/>
                  </a:solidFill>
                  <a:latin typeface="Barlow Condensed"/>
                  <a:cs typeface="Barlow Condensed"/>
                </a:rPr>
                <a:t>1.6mm x 175mm </a:t>
              </a:r>
            </a:p>
            <a:p>
              <a:pPr marL="1643380" algn="l">
                <a:lnSpc>
                  <a:spcPct val="100000"/>
                </a:lnSpc>
              </a:pP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TUN16THR </a:t>
              </a:r>
              <a:endParaRPr sz="2000" dirty="0">
                <a:latin typeface="Barlow Condensed"/>
                <a:cs typeface="Barlow Condensed"/>
              </a:endParaRPr>
            </a:p>
          </p:txBody>
        </p:sp>
        <p:pic>
          <p:nvPicPr>
            <p:cNvPr id="16" name="Picture 15">
              <a:extLst>
                <a:ext uri="{FF2B5EF4-FFF2-40B4-BE49-F238E27FC236}">
                  <a16:creationId xmlns:a16="http://schemas.microsoft.com/office/drawing/2014/main" id="{F9B9DAC8-197B-3AD0-2771-9D55E7C3E7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21985" y="1121477"/>
              <a:ext cx="1413431" cy="800311"/>
            </a:xfrm>
            <a:prstGeom prst="rect">
              <a:avLst/>
            </a:prstGeom>
          </p:spPr>
        </p:pic>
      </p:grpSp>
      <p:grpSp>
        <p:nvGrpSpPr>
          <p:cNvPr id="62" name="Group 61">
            <a:extLst>
              <a:ext uri="{FF2B5EF4-FFF2-40B4-BE49-F238E27FC236}">
                <a16:creationId xmlns:a16="http://schemas.microsoft.com/office/drawing/2014/main" id="{20A9BA5E-61F8-709F-B92A-38653DA49596}"/>
              </a:ext>
            </a:extLst>
          </p:cNvPr>
          <p:cNvGrpSpPr/>
          <p:nvPr/>
        </p:nvGrpSpPr>
        <p:grpSpPr>
          <a:xfrm>
            <a:off x="4016334" y="2196791"/>
            <a:ext cx="3354589" cy="942355"/>
            <a:chOff x="4035766" y="2191955"/>
            <a:chExt cx="3354589" cy="942355"/>
          </a:xfrm>
        </p:grpSpPr>
        <p:sp>
          <p:nvSpPr>
            <p:cNvPr id="26" name="object 5">
              <a:extLst>
                <a:ext uri="{FF2B5EF4-FFF2-40B4-BE49-F238E27FC236}">
                  <a16:creationId xmlns:a16="http://schemas.microsoft.com/office/drawing/2014/main" id="{F7EF164F-B31A-AF01-DDFB-C02B4D01E7C8}"/>
                </a:ext>
              </a:extLst>
            </p:cNvPr>
            <p:cNvSpPr/>
            <p:nvPr/>
          </p:nvSpPr>
          <p:spPr>
            <a:xfrm>
              <a:off x="4055618" y="2191955"/>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12" name="object 38">
              <a:extLst>
                <a:ext uri="{FF2B5EF4-FFF2-40B4-BE49-F238E27FC236}">
                  <a16:creationId xmlns:a16="http://schemas.microsoft.com/office/drawing/2014/main" id="{EC63DAEC-8F22-225D-EF94-BE93BE5BCDBB}"/>
                </a:ext>
              </a:extLst>
            </p:cNvPr>
            <p:cNvSpPr txBox="1"/>
            <p:nvPr/>
          </p:nvSpPr>
          <p:spPr>
            <a:xfrm>
              <a:off x="4035766" y="2298700"/>
              <a:ext cx="3257665"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THORIATED: 10 Pack </a:t>
              </a:r>
            </a:p>
            <a:p>
              <a:pPr marL="1643380">
                <a:lnSpc>
                  <a:spcPct val="100000"/>
                </a:lnSpc>
              </a:pPr>
              <a:r>
                <a:rPr lang="en-AU" sz="1400" b="1" spc="-20" dirty="0">
                  <a:solidFill>
                    <a:srgbClr val="231F20"/>
                  </a:solidFill>
                  <a:latin typeface="Barlow Condensed"/>
                  <a:cs typeface="Barlow Condensed"/>
                </a:rPr>
                <a:t>2.4mm x 175mm</a:t>
              </a:r>
              <a:br>
                <a:rPr lang="en-AU" sz="1400" b="1" spc="-20" dirty="0">
                  <a:solidFill>
                    <a:srgbClr val="231F20"/>
                  </a:solidFill>
                  <a:latin typeface="Barlow Condensed"/>
                  <a:cs typeface="Barlow Condensed"/>
                </a:rPr>
              </a:b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TUN24THR</a:t>
              </a:r>
              <a:endParaRPr sz="2000" dirty="0">
                <a:latin typeface="Barlow Condensed"/>
                <a:cs typeface="Barlow Condensed"/>
              </a:endParaRPr>
            </a:p>
          </p:txBody>
        </p:sp>
        <p:pic>
          <p:nvPicPr>
            <p:cNvPr id="18" name="Picture 17" descr="A close-up of a bar code&#10;&#10;Description automatically generated">
              <a:extLst>
                <a:ext uri="{FF2B5EF4-FFF2-40B4-BE49-F238E27FC236}">
                  <a16:creationId xmlns:a16="http://schemas.microsoft.com/office/drawing/2014/main" id="{91CD9E12-FCAA-C18E-6C60-C6FD8666F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1985" y="2249914"/>
              <a:ext cx="1413432" cy="813208"/>
            </a:xfrm>
            <a:prstGeom prst="rect">
              <a:avLst/>
            </a:prstGeom>
          </p:spPr>
        </p:pic>
      </p:grpSp>
      <p:grpSp>
        <p:nvGrpSpPr>
          <p:cNvPr id="63" name="Group 62">
            <a:extLst>
              <a:ext uri="{FF2B5EF4-FFF2-40B4-BE49-F238E27FC236}">
                <a16:creationId xmlns:a16="http://schemas.microsoft.com/office/drawing/2014/main" id="{0EADA62E-E9CD-CBA2-18B4-C3537866B6EF}"/>
              </a:ext>
            </a:extLst>
          </p:cNvPr>
          <p:cNvGrpSpPr/>
          <p:nvPr/>
        </p:nvGrpSpPr>
        <p:grpSpPr>
          <a:xfrm>
            <a:off x="4036186" y="3217674"/>
            <a:ext cx="3334737" cy="942355"/>
            <a:chOff x="4055618" y="3349036"/>
            <a:chExt cx="3334737" cy="942355"/>
          </a:xfrm>
        </p:grpSpPr>
        <p:sp>
          <p:nvSpPr>
            <p:cNvPr id="40" name="object 5">
              <a:extLst>
                <a:ext uri="{FF2B5EF4-FFF2-40B4-BE49-F238E27FC236}">
                  <a16:creationId xmlns:a16="http://schemas.microsoft.com/office/drawing/2014/main" id="{E6DF5621-4D2B-DD4A-1129-3F499FF1E94C}"/>
                </a:ext>
              </a:extLst>
            </p:cNvPr>
            <p:cNvSpPr/>
            <p:nvPr/>
          </p:nvSpPr>
          <p:spPr>
            <a:xfrm>
              <a:off x="4055618" y="3349036"/>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42" name="object 38">
              <a:extLst>
                <a:ext uri="{FF2B5EF4-FFF2-40B4-BE49-F238E27FC236}">
                  <a16:creationId xmlns:a16="http://schemas.microsoft.com/office/drawing/2014/main" id="{DAE7D932-2025-EC32-1C6E-D7322C2AEE8F}"/>
                </a:ext>
              </a:extLst>
            </p:cNvPr>
            <p:cNvSpPr txBox="1"/>
            <p:nvPr/>
          </p:nvSpPr>
          <p:spPr>
            <a:xfrm>
              <a:off x="4081932" y="3461418"/>
              <a:ext cx="3308423"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THORIATED: 10 Pack 3.2mm x175mm</a:t>
              </a:r>
              <a:br>
                <a:rPr lang="en-AU" sz="1400" b="1" spc="-20" dirty="0">
                  <a:solidFill>
                    <a:srgbClr val="231F20"/>
                  </a:solidFill>
                  <a:latin typeface="Barlow Condensed"/>
                  <a:cs typeface="Barlow Condensed"/>
                </a:rPr>
              </a:b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TUN32THR</a:t>
              </a:r>
              <a:endParaRPr sz="2000" dirty="0">
                <a:latin typeface="Barlow Condensed"/>
                <a:cs typeface="Barlow Condensed"/>
              </a:endParaRPr>
            </a:p>
          </p:txBody>
        </p:sp>
        <p:pic>
          <p:nvPicPr>
            <p:cNvPr id="27" name="Picture 26" descr="A bar code with numbers&#10;&#10;Description automatically generated">
              <a:extLst>
                <a:ext uri="{FF2B5EF4-FFF2-40B4-BE49-F238E27FC236}">
                  <a16:creationId xmlns:a16="http://schemas.microsoft.com/office/drawing/2014/main" id="{5CFF7ACD-C83E-CFAE-5B9E-EC96691B4E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1985" y="3403561"/>
              <a:ext cx="1413432" cy="835210"/>
            </a:xfrm>
            <a:prstGeom prst="rect">
              <a:avLst/>
            </a:prstGeom>
          </p:spPr>
        </p:pic>
      </p:grpSp>
      <p:pic>
        <p:nvPicPr>
          <p:cNvPr id="47" name="Picture 46" descr="A close-up of a logo&#10;&#10;Description automatically generated">
            <a:extLst>
              <a:ext uri="{FF2B5EF4-FFF2-40B4-BE49-F238E27FC236}">
                <a16:creationId xmlns:a16="http://schemas.microsoft.com/office/drawing/2014/main" id="{4F30A300-84F9-06CF-BDC8-724F191158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1788" y="81572"/>
            <a:ext cx="582806" cy="538177"/>
          </a:xfrm>
          <a:prstGeom prst="rect">
            <a:avLst/>
          </a:prstGeom>
          <a:solidFill>
            <a:srgbClr val="FF0000"/>
          </a:solidFill>
          <a:ln w="28575">
            <a:noFill/>
          </a:ln>
        </p:spPr>
      </p:pic>
      <p:grpSp>
        <p:nvGrpSpPr>
          <p:cNvPr id="53" name="Group 52">
            <a:extLst>
              <a:ext uri="{FF2B5EF4-FFF2-40B4-BE49-F238E27FC236}">
                <a16:creationId xmlns:a16="http://schemas.microsoft.com/office/drawing/2014/main" id="{AC7BE4C2-9E0B-43AB-7493-E1AA56290741}"/>
              </a:ext>
            </a:extLst>
          </p:cNvPr>
          <p:cNvGrpSpPr/>
          <p:nvPr/>
        </p:nvGrpSpPr>
        <p:grpSpPr>
          <a:xfrm>
            <a:off x="3990024" y="5737801"/>
            <a:ext cx="3380900" cy="942355"/>
            <a:chOff x="4009456" y="5554351"/>
            <a:chExt cx="3380900" cy="942355"/>
          </a:xfrm>
        </p:grpSpPr>
        <p:sp>
          <p:nvSpPr>
            <p:cNvPr id="46" name="object 5">
              <a:extLst>
                <a:ext uri="{FF2B5EF4-FFF2-40B4-BE49-F238E27FC236}">
                  <a16:creationId xmlns:a16="http://schemas.microsoft.com/office/drawing/2014/main" id="{534D60F4-2773-FF2E-87E9-912115638A17}"/>
                </a:ext>
              </a:extLst>
            </p:cNvPr>
            <p:cNvSpPr/>
            <p:nvPr/>
          </p:nvSpPr>
          <p:spPr>
            <a:xfrm>
              <a:off x="4055618" y="5554351"/>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pic>
          <p:nvPicPr>
            <p:cNvPr id="52" name="Picture 51">
              <a:extLst>
                <a:ext uri="{FF2B5EF4-FFF2-40B4-BE49-F238E27FC236}">
                  <a16:creationId xmlns:a16="http://schemas.microsoft.com/office/drawing/2014/main" id="{2B3D4D95-D993-6C20-950D-4D6FF09EEAF0}"/>
                </a:ext>
              </a:extLst>
            </p:cNvPr>
            <p:cNvPicPr>
              <a:picLocks noChangeAspect="1"/>
            </p:cNvPicPr>
            <p:nvPr/>
          </p:nvPicPr>
          <p:blipFill>
            <a:blip r:embed="rId6"/>
            <a:stretch>
              <a:fillRect/>
            </a:stretch>
          </p:blipFill>
          <p:spPr>
            <a:xfrm>
              <a:off x="4121985" y="5618745"/>
              <a:ext cx="1415143" cy="819145"/>
            </a:xfrm>
            <a:prstGeom prst="rect">
              <a:avLst/>
            </a:prstGeom>
          </p:spPr>
        </p:pic>
        <p:sp>
          <p:nvSpPr>
            <p:cNvPr id="57" name="object 38">
              <a:extLst>
                <a:ext uri="{FF2B5EF4-FFF2-40B4-BE49-F238E27FC236}">
                  <a16:creationId xmlns:a16="http://schemas.microsoft.com/office/drawing/2014/main" id="{CBD4342F-1939-D9C2-8718-80F05E7F5399}"/>
                </a:ext>
              </a:extLst>
            </p:cNvPr>
            <p:cNvSpPr txBox="1"/>
            <p:nvPr/>
          </p:nvSpPr>
          <p:spPr>
            <a:xfrm>
              <a:off x="4009456" y="5648111"/>
              <a:ext cx="3380900"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LANTHANATED: 10 Pack</a:t>
              </a:r>
            </a:p>
            <a:p>
              <a:pPr marL="1643380">
                <a:lnSpc>
                  <a:spcPct val="100000"/>
                </a:lnSpc>
              </a:pPr>
              <a:r>
                <a:rPr lang="en-AU" sz="1400" b="1" spc="-20" dirty="0">
                  <a:solidFill>
                    <a:srgbClr val="231F20"/>
                  </a:solidFill>
                  <a:latin typeface="Barlow Condensed"/>
                  <a:cs typeface="Barlow Condensed"/>
                </a:rPr>
                <a:t>1.6mm x 175mm</a:t>
              </a:r>
            </a:p>
            <a:p>
              <a:pPr marL="1643380">
                <a:lnSpc>
                  <a:spcPct val="100000"/>
                </a:lnSpc>
              </a:pP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TUN16LAN</a:t>
              </a:r>
              <a:endParaRPr sz="2000" dirty="0">
                <a:latin typeface="Barlow Condensed"/>
                <a:cs typeface="Barlow Condensed"/>
              </a:endParaRPr>
            </a:p>
          </p:txBody>
        </p:sp>
      </p:grpSp>
      <p:grpSp>
        <p:nvGrpSpPr>
          <p:cNvPr id="55" name="Group 54">
            <a:extLst>
              <a:ext uri="{FF2B5EF4-FFF2-40B4-BE49-F238E27FC236}">
                <a16:creationId xmlns:a16="http://schemas.microsoft.com/office/drawing/2014/main" id="{2C8567CD-5069-F72D-D3A1-4839EAC34E8E}"/>
              </a:ext>
            </a:extLst>
          </p:cNvPr>
          <p:cNvGrpSpPr/>
          <p:nvPr/>
        </p:nvGrpSpPr>
        <p:grpSpPr>
          <a:xfrm>
            <a:off x="3972567" y="6745792"/>
            <a:ext cx="3447227" cy="942355"/>
            <a:chOff x="3991999" y="6755356"/>
            <a:chExt cx="3447227" cy="942355"/>
          </a:xfrm>
        </p:grpSpPr>
        <p:sp>
          <p:nvSpPr>
            <p:cNvPr id="48" name="object 5">
              <a:extLst>
                <a:ext uri="{FF2B5EF4-FFF2-40B4-BE49-F238E27FC236}">
                  <a16:creationId xmlns:a16="http://schemas.microsoft.com/office/drawing/2014/main" id="{19DB3610-BE1C-DA0D-A317-EB41B3731CEB}"/>
                </a:ext>
              </a:extLst>
            </p:cNvPr>
            <p:cNvSpPr/>
            <p:nvPr/>
          </p:nvSpPr>
          <p:spPr>
            <a:xfrm>
              <a:off x="4055618" y="6755356"/>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pic>
          <p:nvPicPr>
            <p:cNvPr id="54" name="Picture 53">
              <a:extLst>
                <a:ext uri="{FF2B5EF4-FFF2-40B4-BE49-F238E27FC236}">
                  <a16:creationId xmlns:a16="http://schemas.microsoft.com/office/drawing/2014/main" id="{080B5324-87B8-1EDA-1E77-44E9B26C560B}"/>
                </a:ext>
              </a:extLst>
            </p:cNvPr>
            <p:cNvPicPr>
              <a:picLocks noChangeAspect="1"/>
            </p:cNvPicPr>
            <p:nvPr/>
          </p:nvPicPr>
          <p:blipFill>
            <a:blip r:embed="rId7"/>
            <a:stretch>
              <a:fillRect/>
            </a:stretch>
          </p:blipFill>
          <p:spPr>
            <a:xfrm>
              <a:off x="4126108" y="6812619"/>
              <a:ext cx="1415144" cy="827831"/>
            </a:xfrm>
            <a:prstGeom prst="rect">
              <a:avLst/>
            </a:prstGeom>
          </p:spPr>
        </p:pic>
        <p:sp>
          <p:nvSpPr>
            <p:cNvPr id="58" name="object 38">
              <a:extLst>
                <a:ext uri="{FF2B5EF4-FFF2-40B4-BE49-F238E27FC236}">
                  <a16:creationId xmlns:a16="http://schemas.microsoft.com/office/drawing/2014/main" id="{45D4ED4F-A885-7D91-6306-1D8C24146360}"/>
                </a:ext>
              </a:extLst>
            </p:cNvPr>
            <p:cNvSpPr txBox="1"/>
            <p:nvPr/>
          </p:nvSpPr>
          <p:spPr>
            <a:xfrm>
              <a:off x="3991999" y="6870287"/>
              <a:ext cx="3447227"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LANTHANATED: 10 Pack 2.4mm x 175mm</a:t>
              </a:r>
              <a:br>
                <a:rPr lang="en-AU" sz="1400" b="1" spc="-20" dirty="0">
                  <a:solidFill>
                    <a:srgbClr val="231F20"/>
                  </a:solidFill>
                  <a:latin typeface="Barlow Condensed"/>
                  <a:cs typeface="Barlow Condensed"/>
                </a:rPr>
              </a:b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TUN24LAN</a:t>
              </a:r>
              <a:endParaRPr sz="2000" dirty="0">
                <a:latin typeface="Barlow Condensed"/>
                <a:cs typeface="Barlow Condensed"/>
              </a:endParaRPr>
            </a:p>
          </p:txBody>
        </p:sp>
      </p:grpSp>
      <p:grpSp>
        <p:nvGrpSpPr>
          <p:cNvPr id="60" name="Group 59">
            <a:extLst>
              <a:ext uri="{FF2B5EF4-FFF2-40B4-BE49-F238E27FC236}">
                <a16:creationId xmlns:a16="http://schemas.microsoft.com/office/drawing/2014/main" id="{6C8D14A5-7B7A-2E6E-B40A-A094A7B20D1E}"/>
              </a:ext>
            </a:extLst>
          </p:cNvPr>
          <p:cNvGrpSpPr/>
          <p:nvPr/>
        </p:nvGrpSpPr>
        <p:grpSpPr>
          <a:xfrm>
            <a:off x="3956860" y="7750475"/>
            <a:ext cx="3447227" cy="942355"/>
            <a:chOff x="3976292" y="7888079"/>
            <a:chExt cx="3447227" cy="942355"/>
          </a:xfrm>
        </p:grpSpPr>
        <p:sp>
          <p:nvSpPr>
            <p:cNvPr id="51" name="object 5">
              <a:extLst>
                <a:ext uri="{FF2B5EF4-FFF2-40B4-BE49-F238E27FC236}">
                  <a16:creationId xmlns:a16="http://schemas.microsoft.com/office/drawing/2014/main" id="{007BC644-54A3-3559-2A97-F61996BC3BB0}"/>
                </a:ext>
              </a:extLst>
            </p:cNvPr>
            <p:cNvSpPr/>
            <p:nvPr/>
          </p:nvSpPr>
          <p:spPr>
            <a:xfrm>
              <a:off x="4055618" y="7888079"/>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pic>
          <p:nvPicPr>
            <p:cNvPr id="56" name="Picture 55">
              <a:extLst>
                <a:ext uri="{FF2B5EF4-FFF2-40B4-BE49-F238E27FC236}">
                  <a16:creationId xmlns:a16="http://schemas.microsoft.com/office/drawing/2014/main" id="{714666D8-2871-7B18-39A4-F1C16F6E1658}"/>
                </a:ext>
              </a:extLst>
            </p:cNvPr>
            <p:cNvPicPr>
              <a:picLocks noChangeAspect="1"/>
            </p:cNvPicPr>
            <p:nvPr/>
          </p:nvPicPr>
          <p:blipFill>
            <a:blip r:embed="rId8"/>
            <a:stretch>
              <a:fillRect/>
            </a:stretch>
          </p:blipFill>
          <p:spPr>
            <a:xfrm>
              <a:off x="4121985" y="7971830"/>
              <a:ext cx="1393119" cy="774854"/>
            </a:xfrm>
            <a:prstGeom prst="rect">
              <a:avLst/>
            </a:prstGeom>
          </p:spPr>
        </p:pic>
        <p:sp>
          <p:nvSpPr>
            <p:cNvPr id="59" name="object 38">
              <a:extLst>
                <a:ext uri="{FF2B5EF4-FFF2-40B4-BE49-F238E27FC236}">
                  <a16:creationId xmlns:a16="http://schemas.microsoft.com/office/drawing/2014/main" id="{DA531828-2824-EA11-8F50-ECD0763D4ECE}"/>
                </a:ext>
              </a:extLst>
            </p:cNvPr>
            <p:cNvSpPr txBox="1"/>
            <p:nvPr/>
          </p:nvSpPr>
          <p:spPr>
            <a:xfrm>
              <a:off x="3976292" y="7994121"/>
              <a:ext cx="3447227"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LANTHANATED: 10 Pack 3.2mm x 175mm</a:t>
              </a:r>
            </a:p>
            <a:p>
              <a:pPr marL="1643380">
                <a:lnSpc>
                  <a:spcPct val="100000"/>
                </a:lnSpc>
              </a:pP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TUN32LAN</a:t>
              </a:r>
              <a:endParaRPr sz="2000" dirty="0">
                <a:latin typeface="Barlow Condensed"/>
                <a:cs typeface="Barlow Condensed"/>
              </a:endParaRPr>
            </a:p>
          </p:txBody>
        </p:sp>
      </p:grpSp>
      <p:sp>
        <p:nvSpPr>
          <p:cNvPr id="4" name="TextBox 3">
            <a:extLst>
              <a:ext uri="{FF2B5EF4-FFF2-40B4-BE49-F238E27FC236}">
                <a16:creationId xmlns:a16="http://schemas.microsoft.com/office/drawing/2014/main" id="{FCE3AA5D-7955-877A-C94E-3BCDA22D6362}"/>
              </a:ext>
            </a:extLst>
          </p:cNvPr>
          <p:cNvSpPr txBox="1"/>
          <p:nvPr/>
        </p:nvSpPr>
        <p:spPr>
          <a:xfrm>
            <a:off x="199786" y="5288328"/>
            <a:ext cx="2193395" cy="2031325"/>
          </a:xfrm>
          <a:prstGeom prst="rect">
            <a:avLst/>
          </a:prstGeom>
          <a:noFill/>
        </p:spPr>
        <p:txBody>
          <a:bodyPr wrap="square">
            <a:spAutoFit/>
          </a:bodyPr>
          <a:lstStyle/>
          <a:p>
            <a:pPr algn="l"/>
            <a:r>
              <a:rPr kumimoji="0" lang="en-US" sz="1600" b="1" i="0" u="none" strike="noStrike" kern="0" cap="none" spc="-10" normalizeH="0" baseline="0" noProof="0" dirty="0">
                <a:ln>
                  <a:noFill/>
                </a:ln>
                <a:solidFill>
                  <a:srgbClr val="002B4C"/>
                </a:solidFill>
                <a:effectLst/>
                <a:uLnTx/>
                <a:uFillTx/>
                <a:latin typeface="BarlowCondensed-Black"/>
                <a:cs typeface="BarlowCondensed-Black"/>
              </a:rPr>
              <a:t>FEATURES:</a:t>
            </a:r>
            <a:endParaRPr lang="en-US" sz="800" b="0" i="0" u="none" strike="noStrike" baseline="0" dirty="0">
              <a:latin typeface="BarlowCondensed-Regular"/>
            </a:endParaRPr>
          </a:p>
          <a:p>
            <a:pPr algn="l"/>
            <a:endParaRPr lang="en-US" sz="1100" dirty="0">
              <a:latin typeface="Barlow Condensed Medium" panose="00000606000000000000" pitchFamily="2" charset="0"/>
            </a:endParaRP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Suitable for AC and DC TIG welding.</a:t>
            </a: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Work exceptionally well with Carbon</a:t>
            </a:r>
            <a:r>
              <a:rPr lang="en-US" sz="1100" dirty="0">
                <a:latin typeface="Barlow Condensed Medium" panose="00000606000000000000" pitchFamily="2" charset="0"/>
              </a:rPr>
              <a:t> </a:t>
            </a:r>
            <a:r>
              <a:rPr lang="en-AU" sz="1100" b="0" i="0" u="none" strike="noStrike" baseline="0" dirty="0">
                <a:latin typeface="Barlow Condensed Medium" panose="00000606000000000000" pitchFamily="2" charset="0"/>
              </a:rPr>
              <a:t>Steel, Stainless Steel, Titanium, Nickel, </a:t>
            </a:r>
            <a:r>
              <a:rPr lang="en-US" sz="1100" b="0" i="0" u="none" strike="noStrike" baseline="0" dirty="0">
                <a:latin typeface="Barlow Condensed Medium" panose="00000606000000000000" pitchFamily="2" charset="0"/>
              </a:rPr>
              <a:t>Aluminium and Copper Alloys, providing smooth arc starts and excellent arc </a:t>
            </a:r>
            <a:r>
              <a:rPr lang="en-AU" sz="1100" b="0" i="0" u="none" strike="noStrike" baseline="0" dirty="0">
                <a:latin typeface="Barlow Condensed Medium" panose="00000606000000000000" pitchFamily="2" charset="0"/>
              </a:rPr>
              <a:t>stability.</a:t>
            </a:r>
          </a:p>
          <a:p>
            <a:pPr marL="171450" indent="-171450" algn="l">
              <a:buClr>
                <a:srgbClr val="0093D0"/>
              </a:buClr>
              <a:buFont typeface="Arial" panose="020B0604020202020204" pitchFamily="34" charset="0"/>
              <a:buChar char="•"/>
            </a:pPr>
            <a:r>
              <a:rPr lang="en-AU" sz="1100" dirty="0">
                <a:latin typeface="Barlow Condensed Medium" panose="00000606000000000000" pitchFamily="2" charset="0"/>
              </a:rPr>
              <a:t>Good ball forming when used for</a:t>
            </a:r>
            <a:br>
              <a:rPr lang="en-AU" sz="1100" dirty="0">
                <a:latin typeface="Barlow Condensed Medium" panose="00000606000000000000" pitchFamily="2" charset="0"/>
              </a:rPr>
            </a:br>
            <a:r>
              <a:rPr lang="en-AU" sz="1100" dirty="0">
                <a:latin typeface="Barlow Condensed Medium" panose="00000606000000000000" pitchFamily="2" charset="0"/>
              </a:rPr>
              <a:t>AC-TIG welding on Aluminium and Aluminium Alloys.</a:t>
            </a:r>
          </a:p>
        </p:txBody>
      </p:sp>
      <p:sp>
        <p:nvSpPr>
          <p:cNvPr id="10" name="TextBox 9">
            <a:extLst>
              <a:ext uri="{FF2B5EF4-FFF2-40B4-BE49-F238E27FC236}">
                <a16:creationId xmlns:a16="http://schemas.microsoft.com/office/drawing/2014/main" id="{374A1977-CE37-1101-D62E-FC39AD62A4FA}"/>
              </a:ext>
            </a:extLst>
          </p:cNvPr>
          <p:cNvSpPr txBox="1"/>
          <p:nvPr/>
        </p:nvSpPr>
        <p:spPr>
          <a:xfrm>
            <a:off x="199786" y="644653"/>
            <a:ext cx="2193395" cy="2031325"/>
          </a:xfrm>
          <a:prstGeom prst="rect">
            <a:avLst/>
          </a:prstGeom>
          <a:noFill/>
        </p:spPr>
        <p:txBody>
          <a:bodyPr wrap="square">
            <a:spAutoFit/>
          </a:bodyPr>
          <a:lstStyle/>
          <a:p>
            <a:pPr algn="l"/>
            <a:r>
              <a:rPr kumimoji="0" lang="en-US" sz="1600" b="1" i="0" u="none" strike="noStrike" kern="0" cap="none" spc="-10" normalizeH="0" baseline="0" noProof="0" dirty="0">
                <a:ln>
                  <a:noFill/>
                </a:ln>
                <a:solidFill>
                  <a:srgbClr val="002B4C"/>
                </a:solidFill>
                <a:effectLst/>
                <a:uLnTx/>
                <a:uFillTx/>
                <a:latin typeface="BarlowCondensed-Black"/>
                <a:cs typeface="BarlowCondensed-Black"/>
              </a:rPr>
              <a:t>FEATURES:</a:t>
            </a:r>
            <a:endParaRPr lang="en-US" sz="800" b="0" i="0" u="none" strike="noStrike" baseline="0" dirty="0">
              <a:latin typeface="BarlowCondensed-Regular"/>
            </a:endParaRPr>
          </a:p>
          <a:p>
            <a:pPr algn="l"/>
            <a:endParaRPr lang="en-US" sz="1100" dirty="0">
              <a:latin typeface="Barlow Condensed Medium" panose="00000606000000000000" pitchFamily="2" charset="0"/>
            </a:endParaRP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Suitable for DC TIG welding.</a:t>
            </a: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Commonly used with materials like Carbon Steel, Stainless Steel, Titanium, Nickel and Copper Alloys.</a:t>
            </a: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Superior DC arc starts and stability, balanced erosion rate.</a:t>
            </a:r>
          </a:p>
          <a:p>
            <a:pPr marL="171450" indent="-171450" algn="l">
              <a:buClr>
                <a:srgbClr val="0093D0"/>
              </a:buClr>
              <a:buFont typeface="Arial" panose="020B0604020202020204" pitchFamily="34" charset="0"/>
              <a:buChar char="•"/>
            </a:pPr>
            <a:r>
              <a:rPr lang="en-US" sz="1100" dirty="0">
                <a:latin typeface="Barlow Condensed Medium" panose="00000606000000000000" pitchFamily="2" charset="0"/>
              </a:rPr>
              <a:t>Excellent low amperage stability</a:t>
            </a:r>
            <a:br>
              <a:rPr lang="en-US" sz="1100" dirty="0">
                <a:latin typeface="Barlow Condensed Medium" panose="00000606000000000000" pitchFamily="2" charset="0"/>
              </a:rPr>
            </a:br>
            <a:r>
              <a:rPr lang="en-US" sz="1100" dirty="0">
                <a:latin typeface="Barlow Condensed Medium" panose="00000606000000000000" pitchFamily="2" charset="0"/>
              </a:rPr>
              <a:t>for care on thin materials.</a:t>
            </a:r>
            <a:endParaRPr lang="en-US" sz="1100" b="0" i="0" u="none" strike="noStrike" baseline="0" dirty="0">
              <a:latin typeface="Barlow Condensed Medium" panose="00000606000000000000" pitchFamily="2" charset="0"/>
            </a:endParaRP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Clean snap for a safe split.</a:t>
            </a:r>
            <a:endParaRPr lang="en-AU" sz="1100" dirty="0">
              <a:latin typeface="Barlow Condensed Medium" panose="00000606000000000000" pitchFamily="2" charset="0"/>
            </a:endParaRPr>
          </a:p>
        </p:txBody>
      </p:sp>
      <p:pic>
        <p:nvPicPr>
          <p:cNvPr id="38" name="Picture 37" descr="A close up of a box of electrodes&#10;&#10;Description automatically generated">
            <a:extLst>
              <a:ext uri="{FF2B5EF4-FFF2-40B4-BE49-F238E27FC236}">
                <a16:creationId xmlns:a16="http://schemas.microsoft.com/office/drawing/2014/main" id="{B699D039-CB89-7A32-6D47-21AF84194231}"/>
              </a:ext>
            </a:extLst>
          </p:cNvPr>
          <p:cNvPicPr>
            <a:picLocks noChangeAspect="1"/>
          </p:cNvPicPr>
          <p:nvPr/>
        </p:nvPicPr>
        <p:blipFill>
          <a:blip r:embed="rId9" cstate="print">
            <a:extLst>
              <a:ext uri="{28A0092B-C50C-407E-A947-70E740481C1C}">
                <a14:useLocalDpi xmlns:a14="http://schemas.microsoft.com/office/drawing/2010/main" val="0"/>
              </a:ext>
            </a:extLst>
          </a:blip>
          <a:srcRect l="6311" t="5170" r="11522" b="-2077"/>
          <a:stretch/>
        </p:blipFill>
        <p:spPr>
          <a:xfrm>
            <a:off x="584122" y="7259069"/>
            <a:ext cx="1724815" cy="2034191"/>
          </a:xfrm>
          <a:prstGeom prst="rect">
            <a:avLst/>
          </a:prstGeom>
        </p:spPr>
      </p:pic>
      <p:pic>
        <p:nvPicPr>
          <p:cNvPr id="39" name="Picture 38" descr="A white package with red and blue text&#10;&#10;Description automatically generated">
            <a:extLst>
              <a:ext uri="{FF2B5EF4-FFF2-40B4-BE49-F238E27FC236}">
                <a16:creationId xmlns:a16="http://schemas.microsoft.com/office/drawing/2014/main" id="{4A10BD25-0891-1AE0-6A8A-A6E923637B6D}"/>
              </a:ext>
            </a:extLst>
          </p:cNvPr>
          <p:cNvPicPr>
            <a:picLocks noChangeAspect="1"/>
          </p:cNvPicPr>
          <p:nvPr/>
        </p:nvPicPr>
        <p:blipFill>
          <a:blip r:embed="rId10" cstate="print">
            <a:extLst>
              <a:ext uri="{28A0092B-C50C-407E-A947-70E740481C1C}">
                <a14:useLocalDpi xmlns:a14="http://schemas.microsoft.com/office/drawing/2010/main" val="0"/>
              </a:ext>
            </a:extLst>
          </a:blip>
          <a:srcRect l="34650" r="34712"/>
          <a:stretch/>
        </p:blipFill>
        <p:spPr>
          <a:xfrm>
            <a:off x="2993276" y="1267046"/>
            <a:ext cx="1054918" cy="3443182"/>
          </a:xfrm>
          <a:prstGeom prst="rect">
            <a:avLst/>
          </a:prstGeom>
        </p:spPr>
      </p:pic>
      <p:pic>
        <p:nvPicPr>
          <p:cNvPr id="41" name="Picture 40" descr="A close up of a box of electrodes&#10;&#10;Description automatically generated">
            <a:extLst>
              <a:ext uri="{FF2B5EF4-FFF2-40B4-BE49-F238E27FC236}">
                <a16:creationId xmlns:a16="http://schemas.microsoft.com/office/drawing/2014/main" id="{60144B60-21B6-B79B-2138-400CAC944E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8225" y="2502347"/>
            <a:ext cx="2022358" cy="2022358"/>
          </a:xfrm>
          <a:prstGeom prst="rect">
            <a:avLst/>
          </a:prstGeom>
        </p:spPr>
      </p:pic>
      <p:pic>
        <p:nvPicPr>
          <p:cNvPr id="45" name="Picture 44" descr="A white and blue package with yellow text and black text&#10;&#10;Description automatically generated">
            <a:extLst>
              <a:ext uri="{FF2B5EF4-FFF2-40B4-BE49-F238E27FC236}">
                <a16:creationId xmlns:a16="http://schemas.microsoft.com/office/drawing/2014/main" id="{C918BA37-DD5E-93A9-7271-2C3B10381E22}"/>
              </a:ext>
            </a:extLst>
          </p:cNvPr>
          <p:cNvPicPr>
            <a:picLocks noChangeAspect="1"/>
          </p:cNvPicPr>
          <p:nvPr/>
        </p:nvPicPr>
        <p:blipFill>
          <a:blip r:embed="rId12" cstate="print">
            <a:extLst>
              <a:ext uri="{28A0092B-C50C-407E-A947-70E740481C1C}">
                <a14:useLocalDpi xmlns:a14="http://schemas.microsoft.com/office/drawing/2010/main" val="0"/>
              </a:ext>
            </a:extLst>
          </a:blip>
          <a:srcRect l="33716" r="34642"/>
          <a:stretch/>
        </p:blipFill>
        <p:spPr>
          <a:xfrm>
            <a:off x="2927314" y="5683029"/>
            <a:ext cx="1128303" cy="3565943"/>
          </a:xfrm>
          <a:prstGeom prst="rect">
            <a:avLst/>
          </a:prstGeom>
        </p:spPr>
      </p:pic>
      <p:pic>
        <p:nvPicPr>
          <p:cNvPr id="13" name="Picture 12" descr="A package of needle tips&#10;&#10;Description automatically generated with medium confidence">
            <a:extLst>
              <a:ext uri="{FF2B5EF4-FFF2-40B4-BE49-F238E27FC236}">
                <a16:creationId xmlns:a16="http://schemas.microsoft.com/office/drawing/2014/main" id="{38A6A05E-6F9B-0680-38A6-C258FAD85D89}"/>
              </a:ext>
            </a:extLst>
          </p:cNvPr>
          <p:cNvPicPr>
            <a:picLocks noChangeAspect="1"/>
          </p:cNvPicPr>
          <p:nvPr/>
        </p:nvPicPr>
        <p:blipFill>
          <a:blip r:embed="rId13" cstate="print">
            <a:extLst>
              <a:ext uri="{28A0092B-C50C-407E-A947-70E740481C1C}">
                <a14:useLocalDpi xmlns:a14="http://schemas.microsoft.com/office/drawing/2010/main" val="0"/>
              </a:ext>
            </a:extLst>
          </a:blip>
          <a:srcRect l="30356" r="34636"/>
          <a:stretch/>
        </p:blipFill>
        <p:spPr>
          <a:xfrm>
            <a:off x="2092267" y="581096"/>
            <a:ext cx="1213049" cy="3465084"/>
          </a:xfrm>
          <a:prstGeom prst="rect">
            <a:avLst/>
          </a:prstGeom>
          <a:ln>
            <a:noFill/>
          </a:ln>
          <a:effectLst>
            <a:outerShdw blurRad="292100" dist="139700" dir="2700000" algn="tl" rotWithShape="0">
              <a:srgbClr val="333333">
                <a:alpha val="65000"/>
              </a:srgbClr>
            </a:outerShdw>
          </a:effectLst>
        </p:spPr>
      </p:pic>
      <p:pic>
        <p:nvPicPr>
          <p:cNvPr id="24" name="Picture 23" descr="A pack of yellow and blue metal needles&#10;&#10;Description automatically generated with medium confidence">
            <a:extLst>
              <a:ext uri="{FF2B5EF4-FFF2-40B4-BE49-F238E27FC236}">
                <a16:creationId xmlns:a16="http://schemas.microsoft.com/office/drawing/2014/main" id="{318B9C09-F1FE-10A2-4C4F-47943E1FBF5C}"/>
              </a:ext>
            </a:extLst>
          </p:cNvPr>
          <p:cNvPicPr>
            <a:picLocks noChangeAspect="1"/>
          </p:cNvPicPr>
          <p:nvPr/>
        </p:nvPicPr>
        <p:blipFill>
          <a:blip r:embed="rId14" cstate="print">
            <a:extLst>
              <a:ext uri="{28A0092B-C50C-407E-A947-70E740481C1C}">
                <a14:useLocalDpi xmlns:a14="http://schemas.microsoft.com/office/drawing/2010/main" val="0"/>
              </a:ext>
            </a:extLst>
          </a:blip>
          <a:srcRect l="37076" r="34984"/>
          <a:stretch/>
        </p:blipFill>
        <p:spPr>
          <a:xfrm>
            <a:off x="2263795" y="5121914"/>
            <a:ext cx="990601" cy="3545391"/>
          </a:xfrm>
          <a:prstGeom prst="rect">
            <a:avLst/>
          </a:prstGeom>
          <a:ln>
            <a:noFill/>
          </a:ln>
          <a:effectLst>
            <a:outerShdw blurRad="292100" dist="139700" dir="2700000" algn="tl" rotWithShape="0">
              <a:srgbClr val="333333">
                <a:alpha val="65000"/>
              </a:srgbClr>
            </a:outerShdw>
          </a:effectLst>
        </p:spPr>
      </p:pic>
      <p:grpSp>
        <p:nvGrpSpPr>
          <p:cNvPr id="6" name="object 81">
            <a:extLst>
              <a:ext uri="{FF2B5EF4-FFF2-40B4-BE49-F238E27FC236}">
                <a16:creationId xmlns:a16="http://schemas.microsoft.com/office/drawing/2014/main" id="{1E5BDA2F-F068-720E-7F2D-DF901A3EE416}"/>
              </a:ext>
            </a:extLst>
          </p:cNvPr>
          <p:cNvGrpSpPr/>
          <p:nvPr/>
        </p:nvGrpSpPr>
        <p:grpSpPr>
          <a:xfrm>
            <a:off x="6116902" y="9650267"/>
            <a:ext cx="1026177" cy="701939"/>
            <a:chOff x="6372796" y="9739274"/>
            <a:chExt cx="755650" cy="516890"/>
          </a:xfrm>
        </p:grpSpPr>
        <p:sp>
          <p:nvSpPr>
            <p:cNvPr id="7" name="object 82">
              <a:extLst>
                <a:ext uri="{FF2B5EF4-FFF2-40B4-BE49-F238E27FC236}">
                  <a16:creationId xmlns:a16="http://schemas.microsoft.com/office/drawing/2014/main" id="{EC84592A-DB9C-7DBB-3E7E-8D75E1AB9A54}"/>
                </a:ext>
              </a:extLst>
            </p:cNvPr>
            <p:cNvSpPr/>
            <p:nvPr/>
          </p:nvSpPr>
          <p:spPr>
            <a:xfrm>
              <a:off x="6372796" y="9739274"/>
              <a:ext cx="755650" cy="516890"/>
            </a:xfrm>
            <a:custGeom>
              <a:avLst/>
              <a:gdLst/>
              <a:ahLst/>
              <a:cxnLst/>
              <a:rect l="l" t="t" r="r" b="b"/>
              <a:pathLst>
                <a:path w="755650" h="516890">
                  <a:moveTo>
                    <a:pt x="755205" y="0"/>
                  </a:moveTo>
                  <a:lnTo>
                    <a:pt x="0" y="0"/>
                  </a:lnTo>
                  <a:lnTo>
                    <a:pt x="0" y="516509"/>
                  </a:lnTo>
                  <a:lnTo>
                    <a:pt x="755205" y="516509"/>
                  </a:lnTo>
                  <a:lnTo>
                    <a:pt x="755205" y="0"/>
                  </a:lnTo>
                  <a:close/>
                </a:path>
              </a:pathLst>
            </a:custGeom>
            <a:solidFill>
              <a:srgbClr val="FFE600"/>
            </a:solidFill>
          </p:spPr>
          <p:txBody>
            <a:bodyPr wrap="square" lIns="0" tIns="0" rIns="0" bIns="0" rtlCol="0"/>
            <a:lstStyle/>
            <a:p>
              <a:endParaRPr/>
            </a:p>
          </p:txBody>
        </p:sp>
        <p:pic>
          <p:nvPicPr>
            <p:cNvPr id="9" name="object 83">
              <a:extLst>
                <a:ext uri="{FF2B5EF4-FFF2-40B4-BE49-F238E27FC236}">
                  <a16:creationId xmlns:a16="http://schemas.microsoft.com/office/drawing/2014/main" id="{097CBB70-43BA-D358-906E-70F9203FB3F8}"/>
                </a:ext>
              </a:extLst>
            </p:cNvPr>
            <p:cNvPicPr/>
            <p:nvPr/>
          </p:nvPicPr>
          <p:blipFill>
            <a:blip r:embed="rId15" cstate="print"/>
            <a:stretch>
              <a:fillRect/>
            </a:stretch>
          </p:blipFill>
          <p:spPr>
            <a:xfrm>
              <a:off x="6572142" y="9941121"/>
              <a:ext cx="359111" cy="111671"/>
            </a:xfrm>
            <a:prstGeom prst="rect">
              <a:avLst/>
            </a:prstGeom>
          </p:spPr>
        </p:pic>
        <p:sp>
          <p:nvSpPr>
            <p:cNvPr id="15" name="object 84">
              <a:extLst>
                <a:ext uri="{FF2B5EF4-FFF2-40B4-BE49-F238E27FC236}">
                  <a16:creationId xmlns:a16="http://schemas.microsoft.com/office/drawing/2014/main" id="{C966939D-8A63-827D-BA50-7BF477381175}"/>
                </a:ext>
              </a:extLst>
            </p:cNvPr>
            <p:cNvSpPr/>
            <p:nvPr/>
          </p:nvSpPr>
          <p:spPr>
            <a:xfrm>
              <a:off x="6476327" y="9844633"/>
              <a:ext cx="548005" cy="306070"/>
            </a:xfrm>
            <a:custGeom>
              <a:avLst/>
              <a:gdLst/>
              <a:ahLst/>
              <a:cxnLst/>
              <a:rect l="l" t="t" r="r" b="b"/>
              <a:pathLst>
                <a:path w="548004" h="306070">
                  <a:moveTo>
                    <a:pt x="451688" y="215112"/>
                  </a:moveTo>
                  <a:lnTo>
                    <a:pt x="95135" y="215112"/>
                  </a:lnTo>
                  <a:lnTo>
                    <a:pt x="0" y="281165"/>
                  </a:lnTo>
                  <a:lnTo>
                    <a:pt x="0" y="306019"/>
                  </a:lnTo>
                  <a:lnTo>
                    <a:pt x="348589" y="306019"/>
                  </a:lnTo>
                  <a:lnTo>
                    <a:pt x="451688" y="236423"/>
                  </a:lnTo>
                  <a:lnTo>
                    <a:pt x="451688" y="215112"/>
                  </a:lnTo>
                  <a:close/>
                </a:path>
                <a:path w="548004" h="306070">
                  <a:moveTo>
                    <a:pt x="540435" y="121818"/>
                  </a:moveTo>
                  <a:lnTo>
                    <a:pt x="539699" y="121539"/>
                  </a:lnTo>
                  <a:lnTo>
                    <a:pt x="539699" y="116052"/>
                  </a:lnTo>
                  <a:lnTo>
                    <a:pt x="539699" y="115709"/>
                  </a:lnTo>
                  <a:lnTo>
                    <a:pt x="539000" y="115227"/>
                  </a:lnTo>
                  <a:lnTo>
                    <a:pt x="537692" y="114655"/>
                  </a:lnTo>
                  <a:lnTo>
                    <a:pt x="539280" y="114134"/>
                  </a:lnTo>
                  <a:lnTo>
                    <a:pt x="539711" y="113372"/>
                  </a:lnTo>
                  <a:lnTo>
                    <a:pt x="540042" y="112801"/>
                  </a:lnTo>
                  <a:lnTo>
                    <a:pt x="540054" y="109143"/>
                  </a:lnTo>
                  <a:lnTo>
                    <a:pt x="539394" y="106413"/>
                  </a:lnTo>
                  <a:lnTo>
                    <a:pt x="536829" y="106413"/>
                  </a:lnTo>
                  <a:lnTo>
                    <a:pt x="536829" y="110388"/>
                  </a:lnTo>
                  <a:lnTo>
                    <a:pt x="536829" y="112801"/>
                  </a:lnTo>
                  <a:lnTo>
                    <a:pt x="536003" y="113372"/>
                  </a:lnTo>
                  <a:lnTo>
                    <a:pt x="530415" y="113372"/>
                  </a:lnTo>
                  <a:lnTo>
                    <a:pt x="530415" y="109143"/>
                  </a:lnTo>
                  <a:lnTo>
                    <a:pt x="536473" y="109143"/>
                  </a:lnTo>
                  <a:lnTo>
                    <a:pt x="536829" y="110388"/>
                  </a:lnTo>
                  <a:lnTo>
                    <a:pt x="536829" y="106413"/>
                  </a:lnTo>
                  <a:lnTo>
                    <a:pt x="527177" y="106413"/>
                  </a:lnTo>
                  <a:lnTo>
                    <a:pt x="527177" y="122237"/>
                  </a:lnTo>
                  <a:lnTo>
                    <a:pt x="530415" y="122237"/>
                  </a:lnTo>
                  <a:lnTo>
                    <a:pt x="530415" y="116052"/>
                  </a:lnTo>
                  <a:lnTo>
                    <a:pt x="536257" y="116052"/>
                  </a:lnTo>
                  <a:lnTo>
                    <a:pt x="536384" y="116878"/>
                  </a:lnTo>
                  <a:lnTo>
                    <a:pt x="536384" y="120675"/>
                  </a:lnTo>
                  <a:lnTo>
                    <a:pt x="536524" y="121488"/>
                  </a:lnTo>
                  <a:lnTo>
                    <a:pt x="536752" y="122237"/>
                  </a:lnTo>
                  <a:lnTo>
                    <a:pt x="540435" y="122237"/>
                  </a:lnTo>
                  <a:lnTo>
                    <a:pt x="540435" y="121818"/>
                  </a:lnTo>
                  <a:close/>
                </a:path>
                <a:path w="548004" h="306070">
                  <a:moveTo>
                    <a:pt x="546328" y="0"/>
                  </a:moveTo>
                  <a:lnTo>
                    <a:pt x="196253" y="0"/>
                  </a:lnTo>
                  <a:lnTo>
                    <a:pt x="95669" y="67208"/>
                  </a:lnTo>
                  <a:lnTo>
                    <a:pt x="95669" y="90170"/>
                  </a:lnTo>
                  <a:lnTo>
                    <a:pt x="449770" y="90170"/>
                  </a:lnTo>
                  <a:lnTo>
                    <a:pt x="546328" y="24587"/>
                  </a:lnTo>
                  <a:lnTo>
                    <a:pt x="546328" y="0"/>
                  </a:lnTo>
                  <a:close/>
                </a:path>
                <a:path w="548004" h="306070">
                  <a:moveTo>
                    <a:pt x="547547" y="106489"/>
                  </a:moveTo>
                  <a:lnTo>
                    <a:pt x="545134" y="104063"/>
                  </a:lnTo>
                  <a:lnTo>
                    <a:pt x="545134" y="107848"/>
                  </a:lnTo>
                  <a:lnTo>
                    <a:pt x="545134" y="120637"/>
                  </a:lnTo>
                  <a:lnTo>
                    <a:pt x="539902" y="125857"/>
                  </a:lnTo>
                  <a:lnTo>
                    <a:pt x="527126" y="125857"/>
                  </a:lnTo>
                  <a:lnTo>
                    <a:pt x="521906" y="120637"/>
                  </a:lnTo>
                  <a:lnTo>
                    <a:pt x="521906" y="107848"/>
                  </a:lnTo>
                  <a:lnTo>
                    <a:pt x="527126" y="102628"/>
                  </a:lnTo>
                  <a:lnTo>
                    <a:pt x="539902" y="102628"/>
                  </a:lnTo>
                  <a:lnTo>
                    <a:pt x="545134" y="107848"/>
                  </a:lnTo>
                  <a:lnTo>
                    <a:pt x="545134" y="104063"/>
                  </a:lnTo>
                  <a:lnTo>
                    <a:pt x="543712" y="102628"/>
                  </a:lnTo>
                  <a:lnTo>
                    <a:pt x="541261" y="100164"/>
                  </a:lnTo>
                  <a:lnTo>
                    <a:pt x="525818" y="100164"/>
                  </a:lnTo>
                  <a:lnTo>
                    <a:pt x="519480" y="106489"/>
                  </a:lnTo>
                  <a:lnTo>
                    <a:pt x="519480" y="121983"/>
                  </a:lnTo>
                  <a:lnTo>
                    <a:pt x="525818" y="128295"/>
                  </a:lnTo>
                  <a:lnTo>
                    <a:pt x="541261" y="128295"/>
                  </a:lnTo>
                  <a:lnTo>
                    <a:pt x="543687" y="125857"/>
                  </a:lnTo>
                  <a:lnTo>
                    <a:pt x="547547" y="121983"/>
                  </a:lnTo>
                  <a:lnTo>
                    <a:pt x="547547" y="106489"/>
                  </a:lnTo>
                  <a:close/>
                </a:path>
              </a:pathLst>
            </a:custGeom>
            <a:solidFill>
              <a:srgbClr val="00020B"/>
            </a:solidFill>
          </p:spPr>
          <p:txBody>
            <a:bodyPr wrap="square" lIns="0" tIns="0" rIns="0" bIns="0" rtlCol="0"/>
            <a:lstStyle/>
            <a:p>
              <a:endParaRPr dirty="0"/>
            </a:p>
          </p:txBody>
        </p:sp>
      </p:grpSp>
      <p:grpSp>
        <p:nvGrpSpPr>
          <p:cNvPr id="17" name="Group 16">
            <a:extLst>
              <a:ext uri="{FF2B5EF4-FFF2-40B4-BE49-F238E27FC236}">
                <a16:creationId xmlns:a16="http://schemas.microsoft.com/office/drawing/2014/main" id="{46909E99-9930-A447-2897-D1477FA9CA49}"/>
              </a:ext>
            </a:extLst>
          </p:cNvPr>
          <p:cNvGrpSpPr/>
          <p:nvPr/>
        </p:nvGrpSpPr>
        <p:grpSpPr>
          <a:xfrm>
            <a:off x="292054" y="9813309"/>
            <a:ext cx="1487767" cy="519402"/>
            <a:chOff x="4635017" y="9739274"/>
            <a:chExt cx="1536344" cy="517093"/>
          </a:xfrm>
        </p:grpSpPr>
        <p:grpSp>
          <p:nvGrpSpPr>
            <p:cNvPr id="19" name="object 77">
              <a:extLst>
                <a:ext uri="{FF2B5EF4-FFF2-40B4-BE49-F238E27FC236}">
                  <a16:creationId xmlns:a16="http://schemas.microsoft.com/office/drawing/2014/main" id="{3AA244B4-90BA-A352-3B55-A48C8DDD6523}"/>
                </a:ext>
              </a:extLst>
            </p:cNvPr>
            <p:cNvGrpSpPr/>
            <p:nvPr/>
          </p:nvGrpSpPr>
          <p:grpSpPr>
            <a:xfrm>
              <a:off x="4635017" y="10157307"/>
              <a:ext cx="1477645" cy="99060"/>
              <a:chOff x="4635017" y="10157307"/>
              <a:chExt cx="1477645" cy="99060"/>
            </a:xfrm>
          </p:grpSpPr>
          <p:sp>
            <p:nvSpPr>
              <p:cNvPr id="21" name="object 78">
                <a:extLst>
                  <a:ext uri="{FF2B5EF4-FFF2-40B4-BE49-F238E27FC236}">
                    <a16:creationId xmlns:a16="http://schemas.microsoft.com/office/drawing/2014/main" id="{8D8500A2-FFC3-C17F-77F6-92F62810E85E}"/>
                  </a:ext>
                </a:extLst>
              </p:cNvPr>
              <p:cNvSpPr/>
              <p:nvPr/>
            </p:nvSpPr>
            <p:spPr>
              <a:xfrm>
                <a:off x="4635017" y="10157307"/>
                <a:ext cx="1477645" cy="99060"/>
              </a:xfrm>
              <a:custGeom>
                <a:avLst/>
                <a:gdLst/>
                <a:ahLst/>
                <a:cxnLst/>
                <a:rect l="l" t="t" r="r" b="b"/>
                <a:pathLst>
                  <a:path w="1477645" h="99059">
                    <a:moveTo>
                      <a:pt x="1477340" y="0"/>
                    </a:moveTo>
                    <a:lnTo>
                      <a:pt x="0" y="0"/>
                    </a:lnTo>
                    <a:lnTo>
                      <a:pt x="0" y="98475"/>
                    </a:lnTo>
                    <a:lnTo>
                      <a:pt x="1477340" y="98475"/>
                    </a:lnTo>
                    <a:lnTo>
                      <a:pt x="1477340" y="0"/>
                    </a:lnTo>
                    <a:close/>
                  </a:path>
                </a:pathLst>
              </a:custGeom>
              <a:solidFill>
                <a:srgbClr val="FFE600"/>
              </a:solidFill>
            </p:spPr>
            <p:txBody>
              <a:bodyPr wrap="square" lIns="0" tIns="0" rIns="0" bIns="0" rtlCol="0"/>
              <a:lstStyle/>
              <a:p>
                <a:endParaRPr/>
              </a:p>
            </p:txBody>
          </p:sp>
          <p:sp>
            <p:nvSpPr>
              <p:cNvPr id="22" name="object 79">
                <a:extLst>
                  <a:ext uri="{FF2B5EF4-FFF2-40B4-BE49-F238E27FC236}">
                    <a16:creationId xmlns:a16="http://schemas.microsoft.com/office/drawing/2014/main" id="{1FB39065-DC98-1EE5-181A-C971FDEF6774}"/>
                  </a:ext>
                </a:extLst>
              </p:cNvPr>
              <p:cNvSpPr/>
              <p:nvPr/>
            </p:nvSpPr>
            <p:spPr>
              <a:xfrm>
                <a:off x="5529046" y="10180713"/>
                <a:ext cx="560705" cy="54610"/>
              </a:xfrm>
              <a:custGeom>
                <a:avLst/>
                <a:gdLst/>
                <a:ahLst/>
                <a:cxnLst/>
                <a:rect l="l" t="t" r="r" b="b"/>
                <a:pathLst>
                  <a:path w="560704" h="54609">
                    <a:moveTo>
                      <a:pt x="46939" y="53263"/>
                    </a:moveTo>
                    <a:lnTo>
                      <a:pt x="40601" y="37096"/>
                    </a:lnTo>
                    <a:lnTo>
                      <a:pt x="38938" y="32867"/>
                    </a:lnTo>
                    <a:lnTo>
                      <a:pt x="33591" y="19253"/>
                    </a:lnTo>
                    <a:lnTo>
                      <a:pt x="33591" y="32867"/>
                    </a:lnTo>
                    <a:lnTo>
                      <a:pt x="13119" y="32867"/>
                    </a:lnTo>
                    <a:lnTo>
                      <a:pt x="23533" y="6184"/>
                    </a:lnTo>
                    <a:lnTo>
                      <a:pt x="33591" y="32867"/>
                    </a:lnTo>
                    <a:lnTo>
                      <a:pt x="33591" y="19253"/>
                    </a:lnTo>
                    <a:lnTo>
                      <a:pt x="28460" y="6184"/>
                    </a:lnTo>
                    <a:lnTo>
                      <a:pt x="26517" y="1231"/>
                    </a:lnTo>
                    <a:lnTo>
                      <a:pt x="20980" y="1231"/>
                    </a:lnTo>
                    <a:lnTo>
                      <a:pt x="0" y="53263"/>
                    </a:lnTo>
                    <a:lnTo>
                      <a:pt x="5295" y="53263"/>
                    </a:lnTo>
                    <a:lnTo>
                      <a:pt x="11582" y="37096"/>
                    </a:lnTo>
                    <a:lnTo>
                      <a:pt x="35267" y="37096"/>
                    </a:lnTo>
                    <a:lnTo>
                      <a:pt x="41605" y="53263"/>
                    </a:lnTo>
                    <a:lnTo>
                      <a:pt x="46939" y="53263"/>
                    </a:lnTo>
                    <a:close/>
                  </a:path>
                  <a:path w="560704" h="54609">
                    <a:moveTo>
                      <a:pt x="92544" y="1244"/>
                    </a:moveTo>
                    <a:lnTo>
                      <a:pt x="87579" y="1244"/>
                    </a:lnTo>
                    <a:lnTo>
                      <a:pt x="87579" y="45275"/>
                    </a:lnTo>
                    <a:lnTo>
                      <a:pt x="87452" y="45275"/>
                    </a:lnTo>
                    <a:lnTo>
                      <a:pt x="57137" y="1244"/>
                    </a:lnTo>
                    <a:lnTo>
                      <a:pt x="51587" y="1244"/>
                    </a:lnTo>
                    <a:lnTo>
                      <a:pt x="51587" y="53276"/>
                    </a:lnTo>
                    <a:lnTo>
                      <a:pt x="56553" y="53276"/>
                    </a:lnTo>
                    <a:lnTo>
                      <a:pt x="56553" y="9258"/>
                    </a:lnTo>
                    <a:lnTo>
                      <a:pt x="56692" y="9258"/>
                    </a:lnTo>
                    <a:lnTo>
                      <a:pt x="87007" y="53276"/>
                    </a:lnTo>
                    <a:lnTo>
                      <a:pt x="92544" y="53276"/>
                    </a:lnTo>
                    <a:lnTo>
                      <a:pt x="92544" y="1244"/>
                    </a:lnTo>
                    <a:close/>
                  </a:path>
                  <a:path w="560704" h="54609">
                    <a:moveTo>
                      <a:pt x="161074" y="43662"/>
                    </a:moveTo>
                    <a:lnTo>
                      <a:pt x="132994" y="43662"/>
                    </a:lnTo>
                    <a:lnTo>
                      <a:pt x="132994" y="30886"/>
                    </a:lnTo>
                    <a:lnTo>
                      <a:pt x="158229" y="30886"/>
                    </a:lnTo>
                    <a:lnTo>
                      <a:pt x="158229" y="22009"/>
                    </a:lnTo>
                    <a:lnTo>
                      <a:pt x="132994" y="22009"/>
                    </a:lnTo>
                    <a:lnTo>
                      <a:pt x="132994" y="10871"/>
                    </a:lnTo>
                    <a:lnTo>
                      <a:pt x="160477" y="10871"/>
                    </a:lnTo>
                    <a:lnTo>
                      <a:pt x="160477" y="1244"/>
                    </a:lnTo>
                    <a:lnTo>
                      <a:pt x="121551" y="1244"/>
                    </a:lnTo>
                    <a:lnTo>
                      <a:pt x="121551" y="53276"/>
                    </a:lnTo>
                    <a:lnTo>
                      <a:pt x="161074" y="53276"/>
                    </a:lnTo>
                    <a:lnTo>
                      <a:pt x="161074" y="43662"/>
                    </a:lnTo>
                    <a:close/>
                  </a:path>
                  <a:path w="560704" h="54609">
                    <a:moveTo>
                      <a:pt x="207860" y="26035"/>
                    </a:moveTo>
                    <a:lnTo>
                      <a:pt x="196189" y="23609"/>
                    </a:lnTo>
                    <a:lnTo>
                      <a:pt x="179362" y="19329"/>
                    </a:lnTo>
                    <a:lnTo>
                      <a:pt x="176872" y="18808"/>
                    </a:lnTo>
                    <a:lnTo>
                      <a:pt x="176872" y="10426"/>
                    </a:lnTo>
                    <a:lnTo>
                      <a:pt x="181089" y="8915"/>
                    </a:lnTo>
                    <a:lnTo>
                      <a:pt x="190233" y="8915"/>
                    </a:lnTo>
                    <a:lnTo>
                      <a:pt x="194640" y="10502"/>
                    </a:lnTo>
                    <a:lnTo>
                      <a:pt x="195008" y="16789"/>
                    </a:lnTo>
                    <a:lnTo>
                      <a:pt x="206095" y="16789"/>
                    </a:lnTo>
                    <a:lnTo>
                      <a:pt x="204368" y="9080"/>
                    </a:lnTo>
                    <a:lnTo>
                      <a:pt x="199745" y="3873"/>
                    </a:lnTo>
                    <a:lnTo>
                      <a:pt x="193090" y="927"/>
                    </a:lnTo>
                    <a:lnTo>
                      <a:pt x="185242" y="0"/>
                    </a:lnTo>
                    <a:lnTo>
                      <a:pt x="175844" y="0"/>
                    </a:lnTo>
                    <a:lnTo>
                      <a:pt x="165798" y="5105"/>
                    </a:lnTo>
                    <a:lnTo>
                      <a:pt x="165798" y="25539"/>
                    </a:lnTo>
                    <a:lnTo>
                      <a:pt x="173583" y="28524"/>
                    </a:lnTo>
                    <a:lnTo>
                      <a:pt x="188963" y="32600"/>
                    </a:lnTo>
                    <a:lnTo>
                      <a:pt x="196773" y="33528"/>
                    </a:lnTo>
                    <a:lnTo>
                      <a:pt x="196773" y="44462"/>
                    </a:lnTo>
                    <a:lnTo>
                      <a:pt x="190639" y="45656"/>
                    </a:lnTo>
                    <a:lnTo>
                      <a:pt x="180517" y="45656"/>
                    </a:lnTo>
                    <a:lnTo>
                      <a:pt x="175107" y="42951"/>
                    </a:lnTo>
                    <a:lnTo>
                      <a:pt x="175107" y="36029"/>
                    </a:lnTo>
                    <a:lnTo>
                      <a:pt x="164033" y="36029"/>
                    </a:lnTo>
                    <a:lnTo>
                      <a:pt x="165811" y="44310"/>
                    </a:lnTo>
                    <a:lnTo>
                      <a:pt x="170738" y="50076"/>
                    </a:lnTo>
                    <a:lnTo>
                      <a:pt x="177863" y="53441"/>
                    </a:lnTo>
                    <a:lnTo>
                      <a:pt x="186207" y="54533"/>
                    </a:lnTo>
                    <a:lnTo>
                      <a:pt x="195554" y="53263"/>
                    </a:lnTo>
                    <a:lnTo>
                      <a:pt x="202323" y="49758"/>
                    </a:lnTo>
                    <a:lnTo>
                      <a:pt x="206463" y="44462"/>
                    </a:lnTo>
                    <a:lnTo>
                      <a:pt x="207860" y="37833"/>
                    </a:lnTo>
                    <a:lnTo>
                      <a:pt x="207860" y="26035"/>
                    </a:lnTo>
                    <a:close/>
                  </a:path>
                  <a:path w="560704" h="54609">
                    <a:moveTo>
                      <a:pt x="258572" y="53276"/>
                    </a:moveTo>
                    <a:lnTo>
                      <a:pt x="254241" y="41706"/>
                    </a:lnTo>
                    <a:lnTo>
                      <a:pt x="251040" y="33172"/>
                    </a:lnTo>
                    <a:lnTo>
                      <a:pt x="243890" y="14058"/>
                    </a:lnTo>
                    <a:lnTo>
                      <a:pt x="239750" y="2984"/>
                    </a:lnTo>
                    <a:lnTo>
                      <a:pt x="239750" y="33172"/>
                    </a:lnTo>
                    <a:lnTo>
                      <a:pt x="226275" y="33172"/>
                    </a:lnTo>
                    <a:lnTo>
                      <a:pt x="233057" y="14058"/>
                    </a:lnTo>
                    <a:lnTo>
                      <a:pt x="233210" y="14058"/>
                    </a:lnTo>
                    <a:lnTo>
                      <a:pt x="239750" y="33172"/>
                    </a:lnTo>
                    <a:lnTo>
                      <a:pt x="239750" y="2984"/>
                    </a:lnTo>
                    <a:lnTo>
                      <a:pt x="239102" y="1244"/>
                    </a:lnTo>
                    <a:lnTo>
                      <a:pt x="227368" y="1244"/>
                    </a:lnTo>
                    <a:lnTo>
                      <a:pt x="207606" y="53276"/>
                    </a:lnTo>
                    <a:lnTo>
                      <a:pt x="219202" y="53276"/>
                    </a:lnTo>
                    <a:lnTo>
                      <a:pt x="223278" y="41706"/>
                    </a:lnTo>
                    <a:lnTo>
                      <a:pt x="242760" y="41706"/>
                    </a:lnTo>
                    <a:lnTo>
                      <a:pt x="246697" y="53276"/>
                    </a:lnTo>
                    <a:lnTo>
                      <a:pt x="258572" y="53276"/>
                    </a:lnTo>
                    <a:close/>
                  </a:path>
                  <a:path w="560704" h="54609">
                    <a:moveTo>
                      <a:pt x="306654" y="31699"/>
                    </a:moveTo>
                    <a:lnTo>
                      <a:pt x="305612" y="30099"/>
                    </a:lnTo>
                    <a:lnTo>
                      <a:pt x="303466" y="26847"/>
                    </a:lnTo>
                    <a:lnTo>
                      <a:pt x="297103" y="24993"/>
                    </a:lnTo>
                    <a:lnTo>
                      <a:pt x="301637" y="22796"/>
                    </a:lnTo>
                    <a:lnTo>
                      <a:pt x="301993" y="22301"/>
                    </a:lnTo>
                    <a:lnTo>
                      <a:pt x="304177" y="19240"/>
                    </a:lnTo>
                    <a:lnTo>
                      <a:pt x="304177" y="10134"/>
                    </a:lnTo>
                    <a:lnTo>
                      <a:pt x="304177" y="4419"/>
                    </a:lnTo>
                    <a:lnTo>
                      <a:pt x="297472" y="1244"/>
                    </a:lnTo>
                    <a:lnTo>
                      <a:pt x="295198" y="1244"/>
                    </a:lnTo>
                    <a:lnTo>
                      <a:pt x="295198" y="32207"/>
                    </a:lnTo>
                    <a:lnTo>
                      <a:pt x="295198" y="42938"/>
                    </a:lnTo>
                    <a:lnTo>
                      <a:pt x="291274" y="44386"/>
                    </a:lnTo>
                    <a:lnTo>
                      <a:pt x="274510" y="44386"/>
                    </a:lnTo>
                    <a:lnTo>
                      <a:pt x="274510" y="30099"/>
                    </a:lnTo>
                    <a:lnTo>
                      <a:pt x="291846" y="30099"/>
                    </a:lnTo>
                    <a:lnTo>
                      <a:pt x="295198" y="32207"/>
                    </a:lnTo>
                    <a:lnTo>
                      <a:pt x="295198" y="1244"/>
                    </a:lnTo>
                    <a:lnTo>
                      <a:pt x="293103" y="1244"/>
                    </a:lnTo>
                    <a:lnTo>
                      <a:pt x="293103" y="11163"/>
                    </a:lnTo>
                    <a:lnTo>
                      <a:pt x="293103" y="20497"/>
                    </a:lnTo>
                    <a:lnTo>
                      <a:pt x="290118" y="22301"/>
                    </a:lnTo>
                    <a:lnTo>
                      <a:pt x="274510" y="22301"/>
                    </a:lnTo>
                    <a:lnTo>
                      <a:pt x="274510" y="10134"/>
                    </a:lnTo>
                    <a:lnTo>
                      <a:pt x="289331" y="10134"/>
                    </a:lnTo>
                    <a:lnTo>
                      <a:pt x="293103" y="11163"/>
                    </a:lnTo>
                    <a:lnTo>
                      <a:pt x="293103" y="1244"/>
                    </a:lnTo>
                    <a:lnTo>
                      <a:pt x="263067" y="1244"/>
                    </a:lnTo>
                    <a:lnTo>
                      <a:pt x="263067" y="53263"/>
                    </a:lnTo>
                    <a:lnTo>
                      <a:pt x="297675" y="53263"/>
                    </a:lnTo>
                    <a:lnTo>
                      <a:pt x="306654" y="48755"/>
                    </a:lnTo>
                    <a:lnTo>
                      <a:pt x="306654" y="44386"/>
                    </a:lnTo>
                    <a:lnTo>
                      <a:pt x="306654" y="31699"/>
                    </a:lnTo>
                    <a:close/>
                  </a:path>
                  <a:path w="560704" h="54609">
                    <a:moveTo>
                      <a:pt x="372122" y="31711"/>
                    </a:moveTo>
                    <a:lnTo>
                      <a:pt x="369176" y="28295"/>
                    </a:lnTo>
                    <a:lnTo>
                      <a:pt x="367817" y="26708"/>
                    </a:lnTo>
                    <a:lnTo>
                      <a:pt x="367169" y="26631"/>
                    </a:lnTo>
                    <a:lnTo>
                      <a:pt x="367169" y="31711"/>
                    </a:lnTo>
                    <a:lnTo>
                      <a:pt x="367169" y="46659"/>
                    </a:lnTo>
                    <a:lnTo>
                      <a:pt x="360807" y="49136"/>
                    </a:lnTo>
                    <a:lnTo>
                      <a:pt x="353453" y="49060"/>
                    </a:lnTo>
                    <a:lnTo>
                      <a:pt x="336410" y="49060"/>
                    </a:lnTo>
                    <a:lnTo>
                      <a:pt x="336410" y="28295"/>
                    </a:lnTo>
                    <a:lnTo>
                      <a:pt x="362127" y="28295"/>
                    </a:lnTo>
                    <a:lnTo>
                      <a:pt x="367169" y="31711"/>
                    </a:lnTo>
                    <a:lnTo>
                      <a:pt x="367169" y="26631"/>
                    </a:lnTo>
                    <a:lnTo>
                      <a:pt x="361124" y="25793"/>
                    </a:lnTo>
                    <a:lnTo>
                      <a:pt x="361124" y="25666"/>
                    </a:lnTo>
                    <a:lnTo>
                      <a:pt x="366509" y="24498"/>
                    </a:lnTo>
                    <a:lnTo>
                      <a:pt x="366826" y="24066"/>
                    </a:lnTo>
                    <a:lnTo>
                      <a:pt x="370154" y="19469"/>
                    </a:lnTo>
                    <a:lnTo>
                      <a:pt x="370154" y="5486"/>
                    </a:lnTo>
                    <a:lnTo>
                      <a:pt x="370154" y="4305"/>
                    </a:lnTo>
                    <a:lnTo>
                      <a:pt x="365188" y="2400"/>
                    </a:lnTo>
                    <a:lnTo>
                      <a:pt x="365188" y="8750"/>
                    </a:lnTo>
                    <a:lnTo>
                      <a:pt x="365188" y="20116"/>
                    </a:lnTo>
                    <a:lnTo>
                      <a:pt x="361391" y="24066"/>
                    </a:lnTo>
                    <a:lnTo>
                      <a:pt x="336410" y="24066"/>
                    </a:lnTo>
                    <a:lnTo>
                      <a:pt x="336410" y="5486"/>
                    </a:lnTo>
                    <a:lnTo>
                      <a:pt x="361188" y="5486"/>
                    </a:lnTo>
                    <a:lnTo>
                      <a:pt x="365188" y="8750"/>
                    </a:lnTo>
                    <a:lnTo>
                      <a:pt x="365188" y="2400"/>
                    </a:lnTo>
                    <a:lnTo>
                      <a:pt x="362216" y="1244"/>
                    </a:lnTo>
                    <a:lnTo>
                      <a:pt x="331444" y="1244"/>
                    </a:lnTo>
                    <a:lnTo>
                      <a:pt x="331444" y="53276"/>
                    </a:lnTo>
                    <a:lnTo>
                      <a:pt x="370370" y="53276"/>
                    </a:lnTo>
                    <a:lnTo>
                      <a:pt x="371106" y="49136"/>
                    </a:lnTo>
                    <a:lnTo>
                      <a:pt x="372122" y="43459"/>
                    </a:lnTo>
                    <a:lnTo>
                      <a:pt x="372122" y="31711"/>
                    </a:lnTo>
                    <a:close/>
                  </a:path>
                  <a:path w="560704" h="54609">
                    <a:moveTo>
                      <a:pt x="416725" y="53276"/>
                    </a:moveTo>
                    <a:lnTo>
                      <a:pt x="414553" y="50660"/>
                    </a:lnTo>
                    <a:lnTo>
                      <a:pt x="414553" y="43535"/>
                    </a:lnTo>
                    <a:lnTo>
                      <a:pt x="413956" y="33743"/>
                    </a:lnTo>
                    <a:lnTo>
                      <a:pt x="412280" y="29832"/>
                    </a:lnTo>
                    <a:lnTo>
                      <a:pt x="411975" y="29095"/>
                    </a:lnTo>
                    <a:lnTo>
                      <a:pt x="405206" y="28219"/>
                    </a:lnTo>
                    <a:lnTo>
                      <a:pt x="405206" y="28079"/>
                    </a:lnTo>
                    <a:lnTo>
                      <a:pt x="411911" y="26758"/>
                    </a:lnTo>
                    <a:lnTo>
                      <a:pt x="412419" y="25958"/>
                    </a:lnTo>
                    <a:lnTo>
                      <a:pt x="415340" y="21361"/>
                    </a:lnTo>
                    <a:lnTo>
                      <a:pt x="415340" y="5486"/>
                    </a:lnTo>
                    <a:lnTo>
                      <a:pt x="410375" y="2540"/>
                    </a:lnTo>
                    <a:lnTo>
                      <a:pt x="410375" y="9499"/>
                    </a:lnTo>
                    <a:lnTo>
                      <a:pt x="410375" y="22148"/>
                    </a:lnTo>
                    <a:lnTo>
                      <a:pt x="405206" y="25958"/>
                    </a:lnTo>
                    <a:lnTo>
                      <a:pt x="380631" y="25958"/>
                    </a:lnTo>
                    <a:lnTo>
                      <a:pt x="380631" y="5486"/>
                    </a:lnTo>
                    <a:lnTo>
                      <a:pt x="406590" y="5486"/>
                    </a:lnTo>
                    <a:lnTo>
                      <a:pt x="410375" y="9499"/>
                    </a:lnTo>
                    <a:lnTo>
                      <a:pt x="410375" y="2540"/>
                    </a:lnTo>
                    <a:lnTo>
                      <a:pt x="408127" y="1244"/>
                    </a:lnTo>
                    <a:lnTo>
                      <a:pt x="375678" y="1244"/>
                    </a:lnTo>
                    <a:lnTo>
                      <a:pt x="375678" y="53276"/>
                    </a:lnTo>
                    <a:lnTo>
                      <a:pt x="380631" y="53276"/>
                    </a:lnTo>
                    <a:lnTo>
                      <a:pt x="380631" y="30187"/>
                    </a:lnTo>
                    <a:lnTo>
                      <a:pt x="399427" y="30187"/>
                    </a:lnTo>
                    <a:lnTo>
                      <a:pt x="408851" y="29832"/>
                    </a:lnTo>
                    <a:lnTo>
                      <a:pt x="409435" y="37909"/>
                    </a:lnTo>
                    <a:lnTo>
                      <a:pt x="410006" y="47371"/>
                    </a:lnTo>
                    <a:lnTo>
                      <a:pt x="410006" y="51244"/>
                    </a:lnTo>
                    <a:lnTo>
                      <a:pt x="411264" y="53276"/>
                    </a:lnTo>
                    <a:lnTo>
                      <a:pt x="416725" y="53276"/>
                    </a:lnTo>
                    <a:close/>
                  </a:path>
                  <a:path w="560704" h="54609">
                    <a:moveTo>
                      <a:pt x="466902" y="53263"/>
                    </a:moveTo>
                    <a:lnTo>
                      <a:pt x="460565" y="37096"/>
                    </a:lnTo>
                    <a:lnTo>
                      <a:pt x="458914" y="32867"/>
                    </a:lnTo>
                    <a:lnTo>
                      <a:pt x="453580" y="19253"/>
                    </a:lnTo>
                    <a:lnTo>
                      <a:pt x="453580" y="32867"/>
                    </a:lnTo>
                    <a:lnTo>
                      <a:pt x="433108" y="32867"/>
                    </a:lnTo>
                    <a:lnTo>
                      <a:pt x="443509" y="6184"/>
                    </a:lnTo>
                    <a:lnTo>
                      <a:pt x="453580" y="32867"/>
                    </a:lnTo>
                    <a:lnTo>
                      <a:pt x="453580" y="19253"/>
                    </a:lnTo>
                    <a:lnTo>
                      <a:pt x="448462" y="6184"/>
                    </a:lnTo>
                    <a:lnTo>
                      <a:pt x="446519" y="1231"/>
                    </a:lnTo>
                    <a:lnTo>
                      <a:pt x="440982" y="1231"/>
                    </a:lnTo>
                    <a:lnTo>
                      <a:pt x="419976" y="53263"/>
                    </a:lnTo>
                    <a:lnTo>
                      <a:pt x="425310" y="53263"/>
                    </a:lnTo>
                    <a:lnTo>
                      <a:pt x="431558" y="37096"/>
                    </a:lnTo>
                    <a:lnTo>
                      <a:pt x="455269" y="37096"/>
                    </a:lnTo>
                    <a:lnTo>
                      <a:pt x="461594" y="53263"/>
                    </a:lnTo>
                    <a:lnTo>
                      <a:pt x="466902" y="53263"/>
                    </a:lnTo>
                    <a:close/>
                  </a:path>
                  <a:path w="560704" h="54609">
                    <a:moveTo>
                      <a:pt x="512533" y="1244"/>
                    </a:moveTo>
                    <a:lnTo>
                      <a:pt x="507593" y="1244"/>
                    </a:lnTo>
                    <a:lnTo>
                      <a:pt x="507593" y="45275"/>
                    </a:lnTo>
                    <a:lnTo>
                      <a:pt x="507441" y="45275"/>
                    </a:lnTo>
                    <a:lnTo>
                      <a:pt x="477100" y="1244"/>
                    </a:lnTo>
                    <a:lnTo>
                      <a:pt x="471576" y="1244"/>
                    </a:lnTo>
                    <a:lnTo>
                      <a:pt x="471576" y="53276"/>
                    </a:lnTo>
                    <a:lnTo>
                      <a:pt x="476529" y="53276"/>
                    </a:lnTo>
                    <a:lnTo>
                      <a:pt x="476529" y="9258"/>
                    </a:lnTo>
                    <a:lnTo>
                      <a:pt x="476656" y="9258"/>
                    </a:lnTo>
                    <a:lnTo>
                      <a:pt x="506971" y="53276"/>
                    </a:lnTo>
                    <a:lnTo>
                      <a:pt x="512533" y="53276"/>
                    </a:lnTo>
                    <a:lnTo>
                      <a:pt x="512533" y="1244"/>
                    </a:lnTo>
                    <a:close/>
                  </a:path>
                  <a:path w="560704" h="54609">
                    <a:moveTo>
                      <a:pt x="560514" y="27279"/>
                    </a:moveTo>
                    <a:lnTo>
                      <a:pt x="558977" y="16065"/>
                    </a:lnTo>
                    <a:lnTo>
                      <a:pt x="555548" y="9994"/>
                    </a:lnTo>
                    <a:lnTo>
                      <a:pt x="555548" y="27279"/>
                    </a:lnTo>
                    <a:lnTo>
                      <a:pt x="554304" y="37236"/>
                    </a:lnTo>
                    <a:lnTo>
                      <a:pt x="550430" y="44018"/>
                    </a:lnTo>
                    <a:lnTo>
                      <a:pt x="543750" y="47866"/>
                    </a:lnTo>
                    <a:lnTo>
                      <a:pt x="534098" y="49060"/>
                    </a:lnTo>
                    <a:lnTo>
                      <a:pt x="523544" y="49060"/>
                    </a:lnTo>
                    <a:lnTo>
                      <a:pt x="523544" y="5486"/>
                    </a:lnTo>
                    <a:lnTo>
                      <a:pt x="534098" y="5486"/>
                    </a:lnTo>
                    <a:lnTo>
                      <a:pt x="543750" y="6667"/>
                    </a:lnTo>
                    <a:lnTo>
                      <a:pt x="550430" y="10528"/>
                    </a:lnTo>
                    <a:lnTo>
                      <a:pt x="554304" y="17310"/>
                    </a:lnTo>
                    <a:lnTo>
                      <a:pt x="555548" y="27279"/>
                    </a:lnTo>
                    <a:lnTo>
                      <a:pt x="555548" y="9994"/>
                    </a:lnTo>
                    <a:lnTo>
                      <a:pt x="554431" y="8001"/>
                    </a:lnTo>
                    <a:lnTo>
                      <a:pt x="550608" y="5486"/>
                    </a:lnTo>
                    <a:lnTo>
                      <a:pt x="546938" y="3060"/>
                    </a:lnTo>
                    <a:lnTo>
                      <a:pt x="536587" y="1244"/>
                    </a:lnTo>
                    <a:lnTo>
                      <a:pt x="518591" y="1244"/>
                    </a:lnTo>
                    <a:lnTo>
                      <a:pt x="518591" y="53276"/>
                    </a:lnTo>
                    <a:lnTo>
                      <a:pt x="536587" y="53276"/>
                    </a:lnTo>
                    <a:lnTo>
                      <a:pt x="546938" y="51473"/>
                    </a:lnTo>
                    <a:lnTo>
                      <a:pt x="550595" y="49060"/>
                    </a:lnTo>
                    <a:lnTo>
                      <a:pt x="554431" y="46545"/>
                    </a:lnTo>
                    <a:lnTo>
                      <a:pt x="558977" y="38493"/>
                    </a:lnTo>
                    <a:lnTo>
                      <a:pt x="560514" y="27279"/>
                    </a:lnTo>
                    <a:close/>
                  </a:path>
                </a:pathLst>
              </a:custGeom>
              <a:solidFill>
                <a:srgbClr val="231F20"/>
              </a:solidFill>
            </p:spPr>
            <p:txBody>
              <a:bodyPr wrap="square" lIns="0" tIns="0" rIns="0" bIns="0" rtlCol="0"/>
              <a:lstStyle/>
              <a:p>
                <a:endParaRPr/>
              </a:p>
            </p:txBody>
          </p:sp>
        </p:grpSp>
        <p:sp>
          <p:nvSpPr>
            <p:cNvPr id="20" name="object 80">
              <a:extLst>
                <a:ext uri="{FF2B5EF4-FFF2-40B4-BE49-F238E27FC236}">
                  <a16:creationId xmlns:a16="http://schemas.microsoft.com/office/drawing/2014/main" id="{CA0D4851-7744-A9BE-D618-F196DCF972B7}"/>
                </a:ext>
              </a:extLst>
            </p:cNvPr>
            <p:cNvSpPr/>
            <p:nvPr/>
          </p:nvSpPr>
          <p:spPr>
            <a:xfrm>
              <a:off x="4635296" y="9739274"/>
              <a:ext cx="1536065" cy="363220"/>
            </a:xfrm>
            <a:custGeom>
              <a:avLst/>
              <a:gdLst/>
              <a:ahLst/>
              <a:cxnLst/>
              <a:rect l="l" t="t" r="r" b="b"/>
              <a:pathLst>
                <a:path w="1536064" h="363220">
                  <a:moveTo>
                    <a:pt x="239102" y="584"/>
                  </a:moveTo>
                  <a:lnTo>
                    <a:pt x="154762" y="584"/>
                  </a:lnTo>
                  <a:lnTo>
                    <a:pt x="112610" y="7442"/>
                  </a:lnTo>
                  <a:lnTo>
                    <a:pt x="77901" y="27457"/>
                  </a:lnTo>
                  <a:lnTo>
                    <a:pt x="51943" y="59715"/>
                  </a:lnTo>
                  <a:lnTo>
                    <a:pt x="36042" y="103352"/>
                  </a:lnTo>
                  <a:lnTo>
                    <a:pt x="3225" y="257479"/>
                  </a:lnTo>
                  <a:lnTo>
                    <a:pt x="0" y="281546"/>
                  </a:lnTo>
                  <a:lnTo>
                    <a:pt x="1041" y="303123"/>
                  </a:lnTo>
                  <a:lnTo>
                    <a:pt x="27127" y="348475"/>
                  </a:lnTo>
                  <a:lnTo>
                    <a:pt x="77063" y="362356"/>
                  </a:lnTo>
                  <a:lnTo>
                    <a:pt x="77012" y="362521"/>
                  </a:lnTo>
                  <a:lnTo>
                    <a:pt x="163728" y="362521"/>
                  </a:lnTo>
                  <a:lnTo>
                    <a:pt x="180403" y="294525"/>
                  </a:lnTo>
                  <a:lnTo>
                    <a:pt x="97637" y="294513"/>
                  </a:lnTo>
                  <a:lnTo>
                    <a:pt x="93230" y="294513"/>
                  </a:lnTo>
                  <a:lnTo>
                    <a:pt x="84836" y="292201"/>
                  </a:lnTo>
                  <a:lnTo>
                    <a:pt x="117906" y="98005"/>
                  </a:lnTo>
                  <a:lnTo>
                    <a:pt x="140817" y="70142"/>
                  </a:lnTo>
                  <a:lnTo>
                    <a:pt x="221005" y="70142"/>
                  </a:lnTo>
                  <a:lnTo>
                    <a:pt x="239102" y="584"/>
                  </a:lnTo>
                  <a:close/>
                </a:path>
                <a:path w="1536064" h="363220">
                  <a:moveTo>
                    <a:pt x="362343" y="0"/>
                  </a:moveTo>
                  <a:lnTo>
                    <a:pt x="281622" y="0"/>
                  </a:lnTo>
                  <a:lnTo>
                    <a:pt x="204482" y="362826"/>
                  </a:lnTo>
                  <a:lnTo>
                    <a:pt x="285216" y="362826"/>
                  </a:lnTo>
                  <a:lnTo>
                    <a:pt x="362343" y="0"/>
                  </a:lnTo>
                  <a:close/>
                </a:path>
                <a:path w="1536064" h="363220">
                  <a:moveTo>
                    <a:pt x="595464" y="266"/>
                  </a:moveTo>
                  <a:lnTo>
                    <a:pt x="493953" y="266"/>
                  </a:lnTo>
                  <a:lnTo>
                    <a:pt x="452551" y="7785"/>
                  </a:lnTo>
                  <a:lnTo>
                    <a:pt x="418287" y="28028"/>
                  </a:lnTo>
                  <a:lnTo>
                    <a:pt x="392569" y="60185"/>
                  </a:lnTo>
                  <a:lnTo>
                    <a:pt x="376821" y="103352"/>
                  </a:lnTo>
                  <a:lnTo>
                    <a:pt x="343014" y="258483"/>
                  </a:lnTo>
                  <a:lnTo>
                    <a:pt x="337921" y="311454"/>
                  </a:lnTo>
                  <a:lnTo>
                    <a:pt x="341744" y="330936"/>
                  </a:lnTo>
                  <a:lnTo>
                    <a:pt x="378460" y="361988"/>
                  </a:lnTo>
                  <a:lnTo>
                    <a:pt x="391350" y="363067"/>
                  </a:lnTo>
                  <a:lnTo>
                    <a:pt x="442963" y="363067"/>
                  </a:lnTo>
                  <a:lnTo>
                    <a:pt x="442937" y="363194"/>
                  </a:lnTo>
                  <a:lnTo>
                    <a:pt x="521677" y="363194"/>
                  </a:lnTo>
                  <a:lnTo>
                    <a:pt x="562571" y="171005"/>
                  </a:lnTo>
                  <a:lnTo>
                    <a:pt x="485825" y="171005"/>
                  </a:lnTo>
                  <a:lnTo>
                    <a:pt x="458952" y="294335"/>
                  </a:lnTo>
                  <a:lnTo>
                    <a:pt x="427697" y="294335"/>
                  </a:lnTo>
                  <a:lnTo>
                    <a:pt x="424624" y="293192"/>
                  </a:lnTo>
                  <a:lnTo>
                    <a:pt x="418071" y="285102"/>
                  </a:lnTo>
                  <a:lnTo>
                    <a:pt x="459346" y="97332"/>
                  </a:lnTo>
                  <a:lnTo>
                    <a:pt x="461352" y="90614"/>
                  </a:lnTo>
                  <a:lnTo>
                    <a:pt x="465620" y="81991"/>
                  </a:lnTo>
                  <a:lnTo>
                    <a:pt x="472617" y="74244"/>
                  </a:lnTo>
                  <a:lnTo>
                    <a:pt x="482815" y="70154"/>
                  </a:lnTo>
                  <a:lnTo>
                    <a:pt x="580428" y="70281"/>
                  </a:lnTo>
                  <a:lnTo>
                    <a:pt x="595464" y="266"/>
                  </a:lnTo>
                  <a:close/>
                </a:path>
                <a:path w="1536064" h="363220">
                  <a:moveTo>
                    <a:pt x="940473" y="330"/>
                  </a:moveTo>
                  <a:lnTo>
                    <a:pt x="858862" y="330"/>
                  </a:lnTo>
                  <a:lnTo>
                    <a:pt x="790790" y="219265"/>
                  </a:lnTo>
                  <a:lnTo>
                    <a:pt x="817384" y="330"/>
                  </a:lnTo>
                  <a:lnTo>
                    <a:pt x="739305" y="330"/>
                  </a:lnTo>
                  <a:lnTo>
                    <a:pt x="673404" y="219989"/>
                  </a:lnTo>
                  <a:lnTo>
                    <a:pt x="697001" y="330"/>
                  </a:lnTo>
                  <a:lnTo>
                    <a:pt x="614235" y="330"/>
                  </a:lnTo>
                  <a:lnTo>
                    <a:pt x="592975" y="362813"/>
                  </a:lnTo>
                  <a:lnTo>
                    <a:pt x="680974" y="362813"/>
                  </a:lnTo>
                  <a:lnTo>
                    <a:pt x="740740" y="178409"/>
                  </a:lnTo>
                  <a:lnTo>
                    <a:pt x="719759" y="362813"/>
                  </a:lnTo>
                  <a:lnTo>
                    <a:pt x="807859" y="362813"/>
                  </a:lnTo>
                  <a:lnTo>
                    <a:pt x="940473" y="330"/>
                  </a:lnTo>
                  <a:close/>
                </a:path>
                <a:path w="1536064" h="363220">
                  <a:moveTo>
                    <a:pt x="1131989" y="914"/>
                  </a:moveTo>
                  <a:lnTo>
                    <a:pt x="962494" y="914"/>
                  </a:lnTo>
                  <a:lnTo>
                    <a:pt x="885367" y="362813"/>
                  </a:lnTo>
                  <a:lnTo>
                    <a:pt x="1058405" y="362813"/>
                  </a:lnTo>
                  <a:lnTo>
                    <a:pt x="1074445" y="287337"/>
                  </a:lnTo>
                  <a:lnTo>
                    <a:pt x="982141" y="287337"/>
                  </a:lnTo>
                  <a:lnTo>
                    <a:pt x="997026" y="217309"/>
                  </a:lnTo>
                  <a:lnTo>
                    <a:pt x="1074750" y="217309"/>
                  </a:lnTo>
                  <a:lnTo>
                    <a:pt x="1091768" y="138099"/>
                  </a:lnTo>
                  <a:lnTo>
                    <a:pt x="1014069" y="138099"/>
                  </a:lnTo>
                  <a:lnTo>
                    <a:pt x="1027188" y="76377"/>
                  </a:lnTo>
                  <a:lnTo>
                    <a:pt x="1115936" y="76377"/>
                  </a:lnTo>
                  <a:lnTo>
                    <a:pt x="1131989" y="914"/>
                  </a:lnTo>
                  <a:close/>
                </a:path>
                <a:path w="1536064" h="363220">
                  <a:moveTo>
                    <a:pt x="1266164" y="287337"/>
                  </a:moveTo>
                  <a:lnTo>
                    <a:pt x="1187272" y="287337"/>
                  </a:lnTo>
                  <a:lnTo>
                    <a:pt x="1248029" y="330"/>
                  </a:lnTo>
                  <a:lnTo>
                    <a:pt x="1167295" y="330"/>
                  </a:lnTo>
                  <a:lnTo>
                    <a:pt x="1090498" y="362813"/>
                  </a:lnTo>
                  <a:lnTo>
                    <a:pt x="1250124" y="362813"/>
                  </a:lnTo>
                  <a:lnTo>
                    <a:pt x="1266164" y="287337"/>
                  </a:lnTo>
                  <a:close/>
                </a:path>
                <a:path w="1536064" h="363220">
                  <a:moveTo>
                    <a:pt x="1535671" y="82410"/>
                  </a:moveTo>
                  <a:lnTo>
                    <a:pt x="1529397" y="41986"/>
                  </a:lnTo>
                  <a:lnTo>
                    <a:pt x="1493875" y="7556"/>
                  </a:lnTo>
                  <a:lnTo>
                    <a:pt x="1457388" y="1257"/>
                  </a:lnTo>
                  <a:lnTo>
                    <a:pt x="1457388" y="79844"/>
                  </a:lnTo>
                  <a:lnTo>
                    <a:pt x="1453578" y="97790"/>
                  </a:lnTo>
                  <a:lnTo>
                    <a:pt x="1418196" y="268884"/>
                  </a:lnTo>
                  <a:lnTo>
                    <a:pt x="1399527" y="293471"/>
                  </a:lnTo>
                  <a:lnTo>
                    <a:pt x="1365567" y="293471"/>
                  </a:lnTo>
                  <a:lnTo>
                    <a:pt x="1408849" y="70319"/>
                  </a:lnTo>
                  <a:lnTo>
                    <a:pt x="1437792" y="70319"/>
                  </a:lnTo>
                  <a:lnTo>
                    <a:pt x="1437716" y="70612"/>
                  </a:lnTo>
                  <a:lnTo>
                    <a:pt x="1442123" y="70612"/>
                  </a:lnTo>
                  <a:lnTo>
                    <a:pt x="1450848" y="71742"/>
                  </a:lnTo>
                  <a:lnTo>
                    <a:pt x="1452727" y="74091"/>
                  </a:lnTo>
                  <a:lnTo>
                    <a:pt x="1457388" y="79844"/>
                  </a:lnTo>
                  <a:lnTo>
                    <a:pt x="1457388" y="1257"/>
                  </a:lnTo>
                  <a:lnTo>
                    <a:pt x="1457375" y="1092"/>
                  </a:lnTo>
                  <a:lnTo>
                    <a:pt x="1350098" y="838"/>
                  </a:lnTo>
                  <a:lnTo>
                    <a:pt x="1273530" y="362826"/>
                  </a:lnTo>
                  <a:lnTo>
                    <a:pt x="1352105" y="362826"/>
                  </a:lnTo>
                  <a:lnTo>
                    <a:pt x="1352156" y="362521"/>
                  </a:lnTo>
                  <a:lnTo>
                    <a:pt x="1384363" y="362521"/>
                  </a:lnTo>
                  <a:lnTo>
                    <a:pt x="1384338" y="362686"/>
                  </a:lnTo>
                  <a:lnTo>
                    <a:pt x="1385430" y="362521"/>
                  </a:lnTo>
                  <a:lnTo>
                    <a:pt x="1426006" y="356387"/>
                  </a:lnTo>
                  <a:lnTo>
                    <a:pt x="1459699" y="337616"/>
                  </a:lnTo>
                  <a:lnTo>
                    <a:pt x="1484642" y="306590"/>
                  </a:lnTo>
                  <a:lnTo>
                    <a:pt x="1500060" y="263525"/>
                  </a:lnTo>
                  <a:lnTo>
                    <a:pt x="1532458" y="106476"/>
                  </a:lnTo>
                  <a:lnTo>
                    <a:pt x="1535671" y="82410"/>
                  </a:lnTo>
                  <a:close/>
                </a:path>
              </a:pathLst>
            </a:custGeom>
            <a:solidFill>
              <a:srgbClr val="0093D0"/>
            </a:solidFill>
          </p:spPr>
          <p:txBody>
            <a:bodyPr wrap="square" lIns="0" tIns="0" rIns="0" bIns="0" rtlCol="0"/>
            <a:lstStyle/>
            <a:p>
              <a:endParaRPr dirty="0"/>
            </a:p>
          </p:txBody>
        </p:sp>
      </p:grpSp>
      <p:sp>
        <p:nvSpPr>
          <p:cNvPr id="25" name="object 311">
            <a:extLst>
              <a:ext uri="{FF2B5EF4-FFF2-40B4-BE49-F238E27FC236}">
                <a16:creationId xmlns:a16="http://schemas.microsoft.com/office/drawing/2014/main" id="{EAFDC207-4211-9700-B39B-347B6CF3F052}"/>
              </a:ext>
            </a:extLst>
          </p:cNvPr>
          <p:cNvSpPr txBox="1"/>
          <p:nvPr/>
        </p:nvSpPr>
        <p:spPr>
          <a:xfrm>
            <a:off x="1952621" y="9746912"/>
            <a:ext cx="2193395" cy="605294"/>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Barlow Condensed"/>
                <a:cs typeface="Barlow Condensed"/>
              </a:rPr>
              <a:t>CIGWELD</a:t>
            </a:r>
            <a:r>
              <a:rPr sz="900" spc="-15" dirty="0">
                <a:solidFill>
                  <a:srgbClr val="231F20"/>
                </a:solidFill>
                <a:latin typeface="Barlow Condensed"/>
                <a:cs typeface="Barlow Condensed"/>
              </a:rPr>
              <a:t> </a:t>
            </a:r>
            <a:r>
              <a:rPr sz="900" dirty="0">
                <a:solidFill>
                  <a:srgbClr val="231F20"/>
                </a:solidFill>
                <a:latin typeface="Barlow Condensed"/>
                <a:cs typeface="Barlow Condensed"/>
              </a:rPr>
              <a:t>Data Sheet</a:t>
            </a:r>
            <a:r>
              <a:rPr sz="900" spc="-5" dirty="0">
                <a:solidFill>
                  <a:srgbClr val="231F20"/>
                </a:solidFill>
                <a:latin typeface="Barlow Condensed"/>
                <a:cs typeface="Barlow Condensed"/>
              </a:rPr>
              <a:t> </a:t>
            </a:r>
            <a:endParaRPr lang="en-US" sz="900" spc="-5" dirty="0">
              <a:solidFill>
                <a:srgbClr val="231F20"/>
              </a:solidFill>
              <a:latin typeface="Barlow Condensed"/>
              <a:cs typeface="Barlow Condensed"/>
            </a:endParaRPr>
          </a:p>
          <a:p>
            <a:pPr marL="12700">
              <a:lnSpc>
                <a:spcPct val="100000"/>
              </a:lnSpc>
              <a:spcBef>
                <a:spcPts val="100"/>
              </a:spcBef>
            </a:pPr>
            <a:r>
              <a:rPr lang="en-US" sz="900" b="1" spc="-5" dirty="0">
                <a:solidFill>
                  <a:srgbClr val="231F20"/>
                </a:solidFill>
                <a:latin typeface="Barlow Condensed"/>
                <a:cs typeface="Barlow Condensed"/>
              </a:rPr>
              <a:t>TUNGSTEN ELECTRODES PDS </a:t>
            </a:r>
            <a:r>
              <a:rPr sz="900" b="1" dirty="0">
                <a:solidFill>
                  <a:srgbClr val="231F20"/>
                </a:solidFill>
                <a:latin typeface="Barlow Condensed"/>
                <a:cs typeface="Barlow Condensed"/>
              </a:rPr>
              <a:t>V</a:t>
            </a:r>
            <a:r>
              <a:rPr lang="en-AU" sz="900" b="1" dirty="0">
                <a:solidFill>
                  <a:srgbClr val="231F20"/>
                </a:solidFill>
                <a:latin typeface="Barlow Condensed"/>
                <a:cs typeface="Barlow Condensed"/>
              </a:rPr>
              <a:t>2</a:t>
            </a:r>
            <a:r>
              <a:rPr sz="900" b="1" dirty="0">
                <a:solidFill>
                  <a:srgbClr val="231F20"/>
                </a:solidFill>
                <a:latin typeface="Barlow Condensed"/>
                <a:cs typeface="Barlow Condensed"/>
              </a:rPr>
              <a:t>-</a:t>
            </a:r>
            <a:r>
              <a:rPr sz="900" b="1" spc="-20" dirty="0">
                <a:solidFill>
                  <a:srgbClr val="231F20"/>
                </a:solidFill>
                <a:latin typeface="Barlow Condensed"/>
                <a:cs typeface="Barlow Condensed"/>
              </a:rPr>
              <a:t>202</a:t>
            </a:r>
            <a:r>
              <a:rPr lang="en-US" sz="900" b="1" spc="-20" dirty="0">
                <a:solidFill>
                  <a:srgbClr val="231F20"/>
                </a:solidFill>
                <a:latin typeface="Barlow Condensed"/>
                <a:cs typeface="Barlow Condensed"/>
              </a:rPr>
              <a:t>5</a:t>
            </a:r>
            <a:endParaRPr sz="900" dirty="0">
              <a:latin typeface="Barlow Condensed"/>
              <a:cs typeface="Barlow Condensed"/>
            </a:endParaRPr>
          </a:p>
          <a:p>
            <a:pPr marL="12700">
              <a:lnSpc>
                <a:spcPct val="100000"/>
              </a:lnSpc>
              <a:spcBef>
                <a:spcPts val="100"/>
              </a:spcBef>
            </a:pPr>
            <a:r>
              <a:rPr sz="900" dirty="0">
                <a:solidFill>
                  <a:srgbClr val="231F20"/>
                </a:solidFill>
                <a:latin typeface="Barlow Condensed"/>
                <a:cs typeface="Barlow Condensed"/>
              </a:rPr>
              <a:t>CIGWELD</a:t>
            </a:r>
            <a:r>
              <a:rPr sz="900" spc="-15" dirty="0">
                <a:solidFill>
                  <a:srgbClr val="231F20"/>
                </a:solidFill>
                <a:latin typeface="Barlow Condensed"/>
                <a:cs typeface="Barlow Condensed"/>
              </a:rPr>
              <a:t> </a:t>
            </a:r>
            <a:r>
              <a:rPr sz="900" dirty="0">
                <a:solidFill>
                  <a:srgbClr val="231F20"/>
                </a:solidFill>
                <a:latin typeface="Barlow Condensed"/>
                <a:cs typeface="Barlow Condensed"/>
              </a:rPr>
              <a:t>Pty</a:t>
            </a:r>
            <a:r>
              <a:rPr sz="900" spc="-5" dirty="0">
                <a:solidFill>
                  <a:srgbClr val="231F20"/>
                </a:solidFill>
                <a:latin typeface="Barlow Condensed"/>
                <a:cs typeface="Barlow Condensed"/>
              </a:rPr>
              <a:t> </a:t>
            </a:r>
            <a:r>
              <a:rPr sz="900" dirty="0">
                <a:solidFill>
                  <a:srgbClr val="231F20"/>
                </a:solidFill>
                <a:latin typeface="Barlow Condensed"/>
                <a:cs typeface="Barlow Condensed"/>
              </a:rPr>
              <a:t>Ltd An</a:t>
            </a:r>
            <a:r>
              <a:rPr sz="900" spc="-5" dirty="0">
                <a:solidFill>
                  <a:srgbClr val="231F20"/>
                </a:solidFill>
                <a:latin typeface="Barlow Condensed"/>
                <a:cs typeface="Barlow Condensed"/>
              </a:rPr>
              <a:t> </a:t>
            </a:r>
            <a:r>
              <a:rPr sz="900" dirty="0">
                <a:solidFill>
                  <a:srgbClr val="231F20"/>
                </a:solidFill>
                <a:latin typeface="Barlow Condensed"/>
                <a:cs typeface="Barlow Condensed"/>
              </a:rPr>
              <a:t>ESAB </a:t>
            </a:r>
            <a:r>
              <a:rPr sz="900" spc="-10" dirty="0">
                <a:solidFill>
                  <a:srgbClr val="231F20"/>
                </a:solidFill>
                <a:latin typeface="Barlow Condensed"/>
                <a:cs typeface="Barlow Condensed"/>
              </a:rPr>
              <a:t>Brand.</a:t>
            </a:r>
            <a:endParaRPr sz="900" dirty="0">
              <a:latin typeface="Barlow Condensed"/>
              <a:cs typeface="Barlow Condensed"/>
            </a:endParaRPr>
          </a:p>
          <a:p>
            <a:pPr marL="12700">
              <a:lnSpc>
                <a:spcPct val="100000"/>
              </a:lnSpc>
              <a:spcBef>
                <a:spcPts val="105"/>
              </a:spcBef>
            </a:pPr>
            <a:r>
              <a:rPr sz="900" b="1" spc="-10" dirty="0">
                <a:solidFill>
                  <a:srgbClr val="231F20"/>
                </a:solidFill>
                <a:latin typeface="Barlow Condensed"/>
                <a:cs typeface="Barlow Condensed"/>
                <a:hlinkClick r:id="rId16"/>
              </a:rPr>
              <a:t>www.cigweld.com.au</a:t>
            </a:r>
            <a:endParaRPr sz="900" dirty="0">
              <a:latin typeface="Barlow Condensed"/>
              <a:cs typeface="Barlow Condensed"/>
            </a:endParaRPr>
          </a:p>
        </p:txBody>
      </p:sp>
      <p:sp>
        <p:nvSpPr>
          <p:cNvPr id="65" name="Rectangle 64">
            <a:extLst>
              <a:ext uri="{FF2B5EF4-FFF2-40B4-BE49-F238E27FC236}">
                <a16:creationId xmlns:a16="http://schemas.microsoft.com/office/drawing/2014/main" id="{56E8C488-8939-DCF4-DB66-88D7C88D9F4B}"/>
              </a:ext>
            </a:extLst>
          </p:cNvPr>
          <p:cNvSpPr/>
          <p:nvPr/>
        </p:nvSpPr>
        <p:spPr>
          <a:xfrm>
            <a:off x="6576031" y="4575294"/>
            <a:ext cx="785676" cy="6550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9" name="Picture 48" descr="A black circle with letters and a wave&#10;&#10;Description automatically generated">
            <a:extLst>
              <a:ext uri="{FF2B5EF4-FFF2-40B4-BE49-F238E27FC236}">
                <a16:creationId xmlns:a16="http://schemas.microsoft.com/office/drawing/2014/main" id="{B2D8C384-CF00-4386-AA5D-A6B994645571}"/>
              </a:ext>
            </a:extLst>
          </p:cNvPr>
          <p:cNvPicPr>
            <a:picLocks noChangeAspect="1"/>
          </p:cNvPicPr>
          <p:nvPr/>
        </p:nvPicPr>
        <p:blipFill>
          <a:blip r:embed="rId17" cstate="print">
            <a:extLst>
              <a:ext uri="{28A0092B-C50C-407E-A947-70E740481C1C}">
                <a14:useLocalDpi xmlns:a14="http://schemas.microsoft.com/office/drawing/2010/main" val="0"/>
              </a:ext>
            </a:extLst>
          </a:blip>
          <a:srcRect l="-7550" t="-3651" r="-7552" b="-5089"/>
          <a:stretch/>
        </p:blipFill>
        <p:spPr>
          <a:xfrm>
            <a:off x="6671663" y="4666523"/>
            <a:ext cx="582806" cy="553115"/>
          </a:xfrm>
          <a:prstGeom prst="rect">
            <a:avLst/>
          </a:prstGeom>
          <a:ln w="28575">
            <a:noFill/>
          </a:ln>
        </p:spPr>
      </p:pic>
    </p:spTree>
    <p:extLst>
      <p:ext uri="{BB962C8B-B14F-4D97-AF65-F5344CB8AC3E}">
        <p14:creationId xmlns:p14="http://schemas.microsoft.com/office/powerpoint/2010/main" val="319311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2339C9-2204-4266-414A-0A2F278A4C7C}"/>
              </a:ext>
            </a:extLst>
          </p:cNvPr>
          <p:cNvSpPr/>
          <p:nvPr/>
        </p:nvSpPr>
        <p:spPr>
          <a:xfrm>
            <a:off x="0" y="160311"/>
            <a:ext cx="7556500" cy="39492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object 2"/>
          <p:cNvSpPr txBox="1"/>
          <p:nvPr/>
        </p:nvSpPr>
        <p:spPr>
          <a:xfrm>
            <a:off x="292054" y="195395"/>
            <a:ext cx="3975475" cy="508665"/>
          </a:xfrm>
          <a:prstGeom prst="rect">
            <a:avLst/>
          </a:prstGeom>
        </p:spPr>
        <p:txBody>
          <a:bodyPr vert="horz" wrap="square" lIns="0" tIns="12700" rIns="0" bIns="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solidFill>
                <a:effectLst/>
                <a:uLnTx/>
                <a:uFillTx/>
                <a:latin typeface="Barlow Condensed Black" panose="00000A06000000000000" pitchFamily="2" charset="0"/>
              </a:rPr>
              <a:t>3% RARE EARTH TUNGSTEN ELECTRODES  </a:t>
            </a:r>
            <a:endParaRPr lang="en-US" dirty="0">
              <a:solidFill>
                <a:schemeClr val="bg1"/>
              </a:solidFill>
              <a:latin typeface="Barlow Condensed Black" panose="00000A06000000000000" pitchFamily="2" charset="0"/>
              <a:cs typeface="Barlow Condensed"/>
            </a:endParaRPr>
          </a:p>
          <a:p>
            <a:pPr marL="12700" marR="5080" algn="l">
              <a:lnSpc>
                <a:spcPct val="101800"/>
              </a:lnSpc>
              <a:spcBef>
                <a:spcPts val="710"/>
              </a:spcBef>
            </a:pPr>
            <a:endParaRPr lang="en-US" sz="900" dirty="0">
              <a:solidFill>
                <a:schemeClr val="bg1"/>
              </a:solidFill>
              <a:latin typeface="Barlow Condensed"/>
              <a:cs typeface="Barlow Condensed"/>
            </a:endParaRPr>
          </a:p>
        </p:txBody>
      </p:sp>
      <p:sp>
        <p:nvSpPr>
          <p:cNvPr id="43" name="object 43"/>
          <p:cNvSpPr txBox="1"/>
          <p:nvPr/>
        </p:nvSpPr>
        <p:spPr>
          <a:xfrm>
            <a:off x="7201099" y="10033182"/>
            <a:ext cx="92333" cy="240029"/>
          </a:xfrm>
          <a:prstGeom prst="rect">
            <a:avLst/>
          </a:prstGeom>
        </p:spPr>
        <p:txBody>
          <a:bodyPr vert="vert270" wrap="square" lIns="0" tIns="12700" rIns="0" bIns="0" rtlCol="0">
            <a:spAutoFit/>
          </a:bodyPr>
          <a:lstStyle/>
          <a:p>
            <a:pPr marL="12700">
              <a:lnSpc>
                <a:spcPct val="100000"/>
              </a:lnSpc>
              <a:spcBef>
                <a:spcPts val="100"/>
              </a:spcBef>
            </a:pPr>
            <a:r>
              <a:rPr sz="600" dirty="0">
                <a:solidFill>
                  <a:srgbClr val="231F20"/>
                </a:solidFill>
                <a:latin typeface="Barlow Condensed"/>
                <a:cs typeface="Barlow Condensed"/>
              </a:rPr>
              <a:t>V</a:t>
            </a:r>
            <a:r>
              <a:rPr lang="en-AU" sz="600" dirty="0">
                <a:solidFill>
                  <a:srgbClr val="231F20"/>
                </a:solidFill>
                <a:latin typeface="Barlow Condensed"/>
                <a:cs typeface="Barlow Condensed"/>
              </a:rPr>
              <a:t>1</a:t>
            </a:r>
            <a:r>
              <a:rPr sz="600" dirty="0">
                <a:solidFill>
                  <a:srgbClr val="231F20"/>
                </a:solidFill>
                <a:latin typeface="Barlow Condensed"/>
                <a:cs typeface="Barlow Condensed"/>
              </a:rPr>
              <a:t>-</a:t>
            </a:r>
            <a:r>
              <a:rPr sz="600" spc="-20" dirty="0">
                <a:solidFill>
                  <a:srgbClr val="231F20"/>
                </a:solidFill>
                <a:latin typeface="Barlow Condensed"/>
                <a:cs typeface="Barlow Condensed"/>
              </a:rPr>
              <a:t>202</a:t>
            </a:r>
            <a:r>
              <a:rPr lang="en-AU" sz="600" spc="-20" dirty="0">
                <a:solidFill>
                  <a:srgbClr val="231F20"/>
                </a:solidFill>
                <a:latin typeface="Barlow Condensed"/>
                <a:cs typeface="Barlow Condensed"/>
              </a:rPr>
              <a:t>4</a:t>
            </a:r>
            <a:endParaRPr sz="600" dirty="0">
              <a:latin typeface="Barlow Condensed"/>
              <a:cs typeface="Barlow Condensed"/>
            </a:endParaRPr>
          </a:p>
        </p:txBody>
      </p:sp>
      <p:sp>
        <p:nvSpPr>
          <p:cNvPr id="50" name="object 50"/>
          <p:cNvSpPr/>
          <p:nvPr/>
        </p:nvSpPr>
        <p:spPr>
          <a:xfrm>
            <a:off x="0" y="10476001"/>
            <a:ext cx="7560309" cy="216535"/>
          </a:xfrm>
          <a:custGeom>
            <a:avLst/>
            <a:gdLst/>
            <a:ahLst/>
            <a:cxnLst/>
            <a:rect l="l" t="t" r="r" b="b"/>
            <a:pathLst>
              <a:path w="7560309" h="216534">
                <a:moveTo>
                  <a:pt x="7559992" y="0"/>
                </a:moveTo>
                <a:lnTo>
                  <a:pt x="0" y="0"/>
                </a:lnTo>
                <a:lnTo>
                  <a:pt x="0" y="216001"/>
                </a:lnTo>
                <a:lnTo>
                  <a:pt x="7559992" y="216001"/>
                </a:lnTo>
                <a:lnTo>
                  <a:pt x="7559992" y="0"/>
                </a:lnTo>
                <a:close/>
              </a:path>
            </a:pathLst>
          </a:custGeom>
          <a:solidFill>
            <a:srgbClr val="002B4C"/>
          </a:solidFill>
        </p:spPr>
        <p:txBody>
          <a:bodyPr wrap="square" lIns="0" tIns="0" rIns="0" bIns="0" rtlCol="0"/>
          <a:lstStyle/>
          <a:p>
            <a:endParaRPr/>
          </a:p>
        </p:txBody>
      </p:sp>
      <p:pic>
        <p:nvPicPr>
          <p:cNvPr id="48" name="Picture 47" descr="A long white stick with a black label&#10;&#10;Description automatically generated">
            <a:extLst>
              <a:ext uri="{FF2B5EF4-FFF2-40B4-BE49-F238E27FC236}">
                <a16:creationId xmlns:a16="http://schemas.microsoft.com/office/drawing/2014/main" id="{E4074C50-0A28-49A0-8397-FF91D2957815}"/>
              </a:ext>
            </a:extLst>
          </p:cNvPr>
          <p:cNvPicPr>
            <a:picLocks noChangeAspect="1"/>
          </p:cNvPicPr>
          <p:nvPr/>
        </p:nvPicPr>
        <p:blipFill>
          <a:blip r:embed="rId2" cstate="print">
            <a:extLst>
              <a:ext uri="{28A0092B-C50C-407E-A947-70E740481C1C}">
                <a14:useLocalDpi xmlns:a14="http://schemas.microsoft.com/office/drawing/2010/main" val="0"/>
              </a:ext>
            </a:extLst>
          </a:blip>
          <a:srcRect l="43420" r="43755"/>
          <a:stretch/>
        </p:blipFill>
        <p:spPr>
          <a:xfrm rot="577445">
            <a:off x="3326474" y="4987160"/>
            <a:ext cx="733487" cy="4018729"/>
          </a:xfrm>
          <a:prstGeom prst="rect">
            <a:avLst/>
          </a:prstGeom>
        </p:spPr>
      </p:pic>
      <p:grpSp>
        <p:nvGrpSpPr>
          <p:cNvPr id="61" name="Group 60">
            <a:extLst>
              <a:ext uri="{FF2B5EF4-FFF2-40B4-BE49-F238E27FC236}">
                <a16:creationId xmlns:a16="http://schemas.microsoft.com/office/drawing/2014/main" id="{538726A0-B398-D00D-BEA0-C20036368948}"/>
              </a:ext>
            </a:extLst>
          </p:cNvPr>
          <p:cNvGrpSpPr/>
          <p:nvPr/>
        </p:nvGrpSpPr>
        <p:grpSpPr>
          <a:xfrm>
            <a:off x="3961565" y="6474428"/>
            <a:ext cx="3436865" cy="942355"/>
            <a:chOff x="4002203" y="6474428"/>
            <a:chExt cx="3436865" cy="942355"/>
          </a:xfrm>
        </p:grpSpPr>
        <p:sp>
          <p:nvSpPr>
            <p:cNvPr id="55" name="object 5">
              <a:extLst>
                <a:ext uri="{FF2B5EF4-FFF2-40B4-BE49-F238E27FC236}">
                  <a16:creationId xmlns:a16="http://schemas.microsoft.com/office/drawing/2014/main" id="{AF4DB61B-1F95-EBDC-A519-C03C12FA94E9}"/>
                </a:ext>
              </a:extLst>
            </p:cNvPr>
            <p:cNvSpPr/>
            <p:nvPr/>
          </p:nvSpPr>
          <p:spPr>
            <a:xfrm>
              <a:off x="4104331" y="6474428"/>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57" name="object 38">
              <a:extLst>
                <a:ext uri="{FF2B5EF4-FFF2-40B4-BE49-F238E27FC236}">
                  <a16:creationId xmlns:a16="http://schemas.microsoft.com/office/drawing/2014/main" id="{6512B543-356B-33B2-21FA-509D739A1A80}"/>
                </a:ext>
              </a:extLst>
            </p:cNvPr>
            <p:cNvSpPr txBox="1"/>
            <p:nvPr/>
          </p:nvSpPr>
          <p:spPr>
            <a:xfrm>
              <a:off x="4002203" y="6579820"/>
              <a:ext cx="3380900"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RARE EARTH: 2 Pack</a:t>
              </a:r>
            </a:p>
            <a:p>
              <a:pPr marL="1643380">
                <a:lnSpc>
                  <a:spcPct val="100000"/>
                </a:lnSpc>
              </a:pPr>
              <a:r>
                <a:rPr lang="en-AU" sz="1400" b="1" spc="-20" dirty="0">
                  <a:solidFill>
                    <a:srgbClr val="231F20"/>
                  </a:solidFill>
                  <a:latin typeface="Barlow Condensed"/>
                  <a:cs typeface="Barlow Condensed"/>
                </a:rPr>
                <a:t>1.6mm x 150mm</a:t>
              </a:r>
            </a:p>
            <a:p>
              <a:pPr marL="1643380">
                <a:lnSpc>
                  <a:spcPct val="100000"/>
                </a:lnSpc>
              </a:pP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699859</a:t>
              </a:r>
              <a:endParaRPr sz="2000" dirty="0">
                <a:latin typeface="Barlow Condensed"/>
                <a:cs typeface="Barlow Condensed"/>
              </a:endParaRPr>
            </a:p>
          </p:txBody>
        </p:sp>
        <p:pic>
          <p:nvPicPr>
            <p:cNvPr id="53" name="Picture 52">
              <a:extLst>
                <a:ext uri="{FF2B5EF4-FFF2-40B4-BE49-F238E27FC236}">
                  <a16:creationId xmlns:a16="http://schemas.microsoft.com/office/drawing/2014/main" id="{E49E4E1C-B7AC-AFDC-DD20-8EC0A87A6C02}"/>
                </a:ext>
              </a:extLst>
            </p:cNvPr>
            <p:cNvPicPr>
              <a:picLocks noChangeAspect="1"/>
            </p:cNvPicPr>
            <p:nvPr/>
          </p:nvPicPr>
          <p:blipFill>
            <a:blip r:embed="rId3"/>
            <a:srcRect t="19697"/>
            <a:stretch/>
          </p:blipFill>
          <p:spPr>
            <a:xfrm>
              <a:off x="4182092" y="6547912"/>
              <a:ext cx="1338944" cy="801287"/>
            </a:xfrm>
            <a:prstGeom prst="rect">
              <a:avLst/>
            </a:prstGeom>
          </p:spPr>
        </p:pic>
      </p:grpSp>
      <p:grpSp>
        <p:nvGrpSpPr>
          <p:cNvPr id="62" name="Group 61">
            <a:extLst>
              <a:ext uri="{FF2B5EF4-FFF2-40B4-BE49-F238E27FC236}">
                <a16:creationId xmlns:a16="http://schemas.microsoft.com/office/drawing/2014/main" id="{C2AE8B1E-B736-3988-5332-008733696FCE}"/>
              </a:ext>
            </a:extLst>
          </p:cNvPr>
          <p:cNvGrpSpPr/>
          <p:nvPr/>
        </p:nvGrpSpPr>
        <p:grpSpPr>
          <a:xfrm>
            <a:off x="3985716" y="7520836"/>
            <a:ext cx="3447227" cy="942355"/>
            <a:chOff x="4026354" y="7674806"/>
            <a:chExt cx="3447227" cy="942355"/>
          </a:xfrm>
        </p:grpSpPr>
        <p:sp>
          <p:nvSpPr>
            <p:cNvPr id="60" name="object 5">
              <a:extLst>
                <a:ext uri="{FF2B5EF4-FFF2-40B4-BE49-F238E27FC236}">
                  <a16:creationId xmlns:a16="http://schemas.microsoft.com/office/drawing/2014/main" id="{99033C13-E19F-6897-65CC-F2A7131798FF}"/>
                </a:ext>
              </a:extLst>
            </p:cNvPr>
            <p:cNvSpPr/>
            <p:nvPr/>
          </p:nvSpPr>
          <p:spPr>
            <a:xfrm>
              <a:off x="4104331" y="7674806"/>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58" name="object 38">
              <a:extLst>
                <a:ext uri="{FF2B5EF4-FFF2-40B4-BE49-F238E27FC236}">
                  <a16:creationId xmlns:a16="http://schemas.microsoft.com/office/drawing/2014/main" id="{385B218A-3FB0-D757-149A-14D0E4E86800}"/>
                </a:ext>
              </a:extLst>
            </p:cNvPr>
            <p:cNvSpPr txBox="1"/>
            <p:nvPr/>
          </p:nvSpPr>
          <p:spPr>
            <a:xfrm>
              <a:off x="4026354" y="7766310"/>
              <a:ext cx="3447227" cy="739305"/>
            </a:xfrm>
            <a:prstGeom prst="rect">
              <a:avLst/>
            </a:prstGeom>
          </p:spPr>
          <p:txBody>
            <a:bodyPr vert="horz" wrap="square" lIns="0" tIns="635" rIns="0" bIns="0" rtlCol="0">
              <a:spAutoFit/>
            </a:bodyPr>
            <a:lstStyle/>
            <a:p>
              <a:pPr marL="1643380">
                <a:lnSpc>
                  <a:spcPct val="100000"/>
                </a:lnSpc>
              </a:pPr>
              <a:r>
                <a:rPr lang="en-AU" sz="1400" b="1" spc="-20" dirty="0">
                  <a:solidFill>
                    <a:schemeClr val="tx1"/>
                  </a:solidFill>
                  <a:latin typeface="Barlow Condensed"/>
                  <a:cs typeface="Barlow Condensed"/>
                </a:rPr>
                <a:t>RARE EARTH 2 Pack</a:t>
              </a:r>
            </a:p>
            <a:p>
              <a:pPr marL="1643380">
                <a:lnSpc>
                  <a:spcPct val="100000"/>
                </a:lnSpc>
              </a:pPr>
              <a:r>
                <a:rPr lang="en-AU" sz="1400" b="1" spc="-20" dirty="0">
                  <a:solidFill>
                    <a:schemeClr val="tx1"/>
                  </a:solidFill>
                  <a:latin typeface="Barlow Condensed"/>
                  <a:cs typeface="Barlow Condensed"/>
                </a:rPr>
                <a:t>2.4mm x 150mm</a:t>
              </a:r>
              <a:br>
                <a:rPr lang="en-AU" sz="1400" b="1" spc="-20" dirty="0">
                  <a:solidFill>
                    <a:schemeClr val="tx1"/>
                  </a:solidFill>
                  <a:latin typeface="Barlow Condensed"/>
                  <a:cs typeface="Barlow Condensed"/>
                </a:rPr>
              </a:br>
              <a:r>
                <a:rPr b="1" spc="-20" dirty="0">
                  <a:solidFill>
                    <a:schemeClr val="tx1"/>
                  </a:solidFill>
                  <a:latin typeface="Barlow Condensed"/>
                  <a:cs typeface="Barlow Condensed"/>
                </a:rPr>
                <a:t>P/N:</a:t>
              </a:r>
              <a:r>
                <a:rPr lang="en-US" b="1" spc="-20" dirty="0">
                  <a:solidFill>
                    <a:schemeClr val="tx1"/>
                  </a:solidFill>
                  <a:latin typeface="Barlow Condensed"/>
                  <a:cs typeface="Barlow Condensed"/>
                </a:rPr>
                <a:t> 699860</a:t>
              </a:r>
              <a:endParaRPr sz="2000" dirty="0">
                <a:solidFill>
                  <a:schemeClr val="tx1"/>
                </a:solidFill>
                <a:latin typeface="Barlow Condensed"/>
                <a:cs typeface="Barlow Condensed"/>
              </a:endParaRPr>
            </a:p>
          </p:txBody>
        </p:sp>
      </p:grpSp>
      <p:sp>
        <p:nvSpPr>
          <p:cNvPr id="59" name="TextBox 58">
            <a:extLst>
              <a:ext uri="{FF2B5EF4-FFF2-40B4-BE49-F238E27FC236}">
                <a16:creationId xmlns:a16="http://schemas.microsoft.com/office/drawing/2014/main" id="{7818127C-116F-4AF2-9860-67D7FCF09831}"/>
              </a:ext>
            </a:extLst>
          </p:cNvPr>
          <p:cNvSpPr txBox="1"/>
          <p:nvPr/>
        </p:nvSpPr>
        <p:spPr>
          <a:xfrm>
            <a:off x="227437" y="727421"/>
            <a:ext cx="2112930" cy="3554819"/>
          </a:xfrm>
          <a:prstGeom prst="rect">
            <a:avLst/>
          </a:prstGeom>
          <a:noFill/>
        </p:spPr>
        <p:txBody>
          <a:bodyPr wrap="square">
            <a:spAutoFit/>
          </a:bodyPr>
          <a:lstStyle/>
          <a:p>
            <a:pPr algn="l"/>
            <a:r>
              <a:rPr kumimoji="0" lang="en-US" sz="1600" b="1" i="0" u="none" strike="noStrike" kern="0" cap="none" spc="-10" normalizeH="0" baseline="0" noProof="0" dirty="0">
                <a:ln>
                  <a:noFill/>
                </a:ln>
                <a:solidFill>
                  <a:srgbClr val="002B4C"/>
                </a:solidFill>
                <a:effectLst/>
                <a:uLnTx/>
                <a:uFillTx/>
                <a:latin typeface="BarlowCondensed-Black"/>
                <a:cs typeface="BarlowCondensed-Black"/>
              </a:rPr>
              <a:t>FEATURES:</a:t>
            </a:r>
            <a:endParaRPr lang="en-US" sz="800" b="0" i="0" u="none" strike="noStrike" baseline="0" dirty="0">
              <a:latin typeface="BarlowCondensed-Regular"/>
            </a:endParaRPr>
          </a:p>
          <a:p>
            <a:pPr algn="l"/>
            <a:endParaRPr lang="en-US" sz="1100" dirty="0">
              <a:latin typeface="Barlow Condensed Medium" panose="00000606000000000000" pitchFamily="2" charset="0"/>
            </a:endParaRP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Suitable for AC and DC TIG welding.</a:t>
            </a: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Excellent ignition characteristics and consistent welding properties.</a:t>
            </a:r>
          </a:p>
          <a:p>
            <a:pPr marL="171450" indent="-171450" algn="l">
              <a:buClr>
                <a:srgbClr val="0093D0"/>
              </a:buClr>
              <a:buFont typeface="Arial" panose="020B0604020202020204" pitchFamily="34" charset="0"/>
              <a:buChar char="•"/>
            </a:pPr>
            <a:r>
              <a:rPr lang="en-US" sz="1100" dirty="0">
                <a:latin typeface="Barlow Condensed Medium" panose="00000606000000000000" pitchFamily="2" charset="0"/>
              </a:rPr>
              <a:t>Holds sharp needle points longer between re-sharpening, compared to Thoriated </a:t>
            </a:r>
            <a:r>
              <a:rPr lang="en-US" sz="1100" dirty="0" err="1">
                <a:latin typeface="Barlow Condensed Medium" panose="00000606000000000000" pitchFamily="2" charset="0"/>
              </a:rPr>
              <a:t>Tungstens</a:t>
            </a:r>
            <a:r>
              <a:rPr lang="en-US" sz="1100" dirty="0">
                <a:latin typeface="Barlow Condensed Medium" panose="00000606000000000000" pitchFamily="2" charset="0"/>
              </a:rPr>
              <a:t>.</a:t>
            </a: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Due to their great ignition </a:t>
            </a:r>
            <a:r>
              <a:rPr lang="en-US" sz="1100" dirty="0">
                <a:latin typeface="Barlow Condensed Medium" panose="00000606000000000000" pitchFamily="2" charset="0"/>
              </a:rPr>
              <a:t>characteristics and consistent welding properties, they are well suited for Automated welding applications.</a:t>
            </a: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Made from Lanthanum, Zirconium and Yttrium in </a:t>
            </a:r>
            <a:r>
              <a:rPr lang="en-US" sz="1100" dirty="0">
                <a:latin typeface="Barlow Condensed Medium" panose="00000606000000000000" pitchFamily="2" charset="0"/>
              </a:rPr>
              <a:t>a specific chemical analysis to provide cooler welding temperatures at the tungsten tip.</a:t>
            </a:r>
            <a:endParaRPr lang="en-US" sz="1100" b="0" i="0" u="none" strike="noStrike" baseline="0" dirty="0">
              <a:latin typeface="Barlow Condensed Medium" panose="00000606000000000000" pitchFamily="2" charset="0"/>
            </a:endParaRP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Non-Radioactive to improve health and safety for operator and environment.</a:t>
            </a:r>
            <a:endParaRPr lang="en-AU" sz="1100" dirty="0">
              <a:latin typeface="Barlow Condensed Medium" panose="00000606000000000000" pitchFamily="2" charset="0"/>
            </a:endParaRPr>
          </a:p>
        </p:txBody>
      </p:sp>
      <p:pic>
        <p:nvPicPr>
          <p:cNvPr id="66" name="Picture 65">
            <a:extLst>
              <a:ext uri="{FF2B5EF4-FFF2-40B4-BE49-F238E27FC236}">
                <a16:creationId xmlns:a16="http://schemas.microsoft.com/office/drawing/2014/main" id="{47F5B80C-7EA9-23DE-3132-3B7FE78990D0}"/>
              </a:ext>
            </a:extLst>
          </p:cNvPr>
          <p:cNvPicPr>
            <a:picLocks noChangeAspect="1"/>
          </p:cNvPicPr>
          <p:nvPr/>
        </p:nvPicPr>
        <p:blipFill>
          <a:blip r:embed="rId4" cstate="print">
            <a:extLst>
              <a:ext uri="{28A0092B-C50C-407E-A947-70E740481C1C}">
                <a14:useLocalDpi xmlns:a14="http://schemas.microsoft.com/office/drawing/2010/main" val="0"/>
              </a:ext>
            </a:extLst>
          </a:blip>
          <a:srcRect l="7829" r="7829"/>
          <a:stretch/>
        </p:blipFill>
        <p:spPr>
          <a:xfrm>
            <a:off x="311984" y="3902313"/>
            <a:ext cx="2186029" cy="2590808"/>
          </a:xfrm>
          <a:prstGeom prst="rect">
            <a:avLst/>
          </a:prstGeom>
        </p:spPr>
      </p:pic>
      <p:pic>
        <p:nvPicPr>
          <p:cNvPr id="4" name="Picture 3">
            <a:extLst>
              <a:ext uri="{FF2B5EF4-FFF2-40B4-BE49-F238E27FC236}">
                <a16:creationId xmlns:a16="http://schemas.microsoft.com/office/drawing/2014/main" id="{7AF1B8A3-1DBB-53A6-3D23-2B821BA1DC21}"/>
              </a:ext>
            </a:extLst>
          </p:cNvPr>
          <p:cNvPicPr>
            <a:picLocks noChangeAspect="1"/>
          </p:cNvPicPr>
          <p:nvPr/>
        </p:nvPicPr>
        <p:blipFill>
          <a:blip r:embed="rId5" cstate="print">
            <a:extLst>
              <a:ext uri="{28A0092B-C50C-407E-A947-70E740481C1C}">
                <a14:useLocalDpi xmlns:a14="http://schemas.microsoft.com/office/drawing/2010/main" val="0"/>
              </a:ext>
            </a:extLst>
          </a:blip>
          <a:srcRect l="33866" r="33866"/>
          <a:stretch/>
        </p:blipFill>
        <p:spPr>
          <a:xfrm>
            <a:off x="2945390" y="1154807"/>
            <a:ext cx="1139089" cy="3529987"/>
          </a:xfrm>
          <a:prstGeom prst="rect">
            <a:avLst/>
          </a:prstGeom>
        </p:spPr>
      </p:pic>
      <p:pic>
        <p:nvPicPr>
          <p:cNvPr id="5" name="Picture 4">
            <a:extLst>
              <a:ext uri="{FF2B5EF4-FFF2-40B4-BE49-F238E27FC236}">
                <a16:creationId xmlns:a16="http://schemas.microsoft.com/office/drawing/2014/main" id="{884724B7-41BF-24EB-C3F3-C298F10FB9B4}"/>
              </a:ext>
            </a:extLst>
          </p:cNvPr>
          <p:cNvPicPr>
            <a:picLocks noChangeAspect="1"/>
          </p:cNvPicPr>
          <p:nvPr/>
        </p:nvPicPr>
        <p:blipFill>
          <a:blip r:embed="rId6" cstate="print">
            <a:extLst>
              <a:ext uri="{28A0092B-C50C-407E-A947-70E740481C1C}">
                <a14:useLocalDpi xmlns:a14="http://schemas.microsoft.com/office/drawing/2010/main" val="0"/>
              </a:ext>
            </a:extLst>
          </a:blip>
          <a:srcRect l="29898" r="29898"/>
          <a:stretch/>
        </p:blipFill>
        <p:spPr>
          <a:xfrm>
            <a:off x="2044295" y="585230"/>
            <a:ext cx="1394208" cy="3465084"/>
          </a:xfrm>
          <a:prstGeom prst="rect">
            <a:avLst/>
          </a:prstGeom>
          <a:ln>
            <a:noFill/>
          </a:ln>
          <a:effectLst>
            <a:outerShdw blurRad="292100" dist="139700" dir="2700000" algn="tl" rotWithShape="0">
              <a:srgbClr val="333333">
                <a:alpha val="65000"/>
              </a:srgbClr>
            </a:outerShdw>
          </a:effectLst>
        </p:spPr>
      </p:pic>
      <p:pic>
        <p:nvPicPr>
          <p:cNvPr id="46" name="Picture 45" descr="A white object with a black handle&#10;&#10;Description automatically generated with medium confidence">
            <a:extLst>
              <a:ext uri="{FF2B5EF4-FFF2-40B4-BE49-F238E27FC236}">
                <a16:creationId xmlns:a16="http://schemas.microsoft.com/office/drawing/2014/main" id="{414F98A5-D600-3202-18CF-C63BFB900F6F}"/>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079662">
            <a:off x="2953489" y="4909666"/>
            <a:ext cx="634006" cy="3981446"/>
          </a:xfrm>
          <a:prstGeom prst="rect">
            <a:avLst/>
          </a:prstGeom>
        </p:spPr>
      </p:pic>
      <p:grpSp>
        <p:nvGrpSpPr>
          <p:cNvPr id="51" name="Group 50">
            <a:extLst>
              <a:ext uri="{FF2B5EF4-FFF2-40B4-BE49-F238E27FC236}">
                <a16:creationId xmlns:a16="http://schemas.microsoft.com/office/drawing/2014/main" id="{82DD063C-4FAB-CD34-36CF-F8FBFE094BDB}"/>
              </a:ext>
            </a:extLst>
          </p:cNvPr>
          <p:cNvGrpSpPr/>
          <p:nvPr/>
        </p:nvGrpSpPr>
        <p:grpSpPr>
          <a:xfrm>
            <a:off x="3990369" y="1110720"/>
            <a:ext cx="3406141" cy="942355"/>
            <a:chOff x="4047938" y="1110720"/>
            <a:chExt cx="3406141" cy="942355"/>
          </a:xfrm>
        </p:grpSpPr>
        <p:sp>
          <p:nvSpPr>
            <p:cNvPr id="40" name="object 5">
              <a:extLst>
                <a:ext uri="{FF2B5EF4-FFF2-40B4-BE49-F238E27FC236}">
                  <a16:creationId xmlns:a16="http://schemas.microsoft.com/office/drawing/2014/main" id="{832F32DA-D5B9-3F13-CE1A-C18F7C09FD21}"/>
                </a:ext>
              </a:extLst>
            </p:cNvPr>
            <p:cNvSpPr/>
            <p:nvPr/>
          </p:nvSpPr>
          <p:spPr>
            <a:xfrm>
              <a:off x="4119342" y="1110720"/>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11" name="object 38">
              <a:extLst>
                <a:ext uri="{FF2B5EF4-FFF2-40B4-BE49-F238E27FC236}">
                  <a16:creationId xmlns:a16="http://schemas.microsoft.com/office/drawing/2014/main" id="{9167D01E-884B-52F9-F953-ADB9D2488AED}"/>
                </a:ext>
              </a:extLst>
            </p:cNvPr>
            <p:cNvSpPr txBox="1"/>
            <p:nvPr/>
          </p:nvSpPr>
          <p:spPr>
            <a:xfrm>
              <a:off x="4047938" y="1178161"/>
              <a:ext cx="3222625" cy="800860"/>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RARE EARTH: 10 Pack</a:t>
              </a:r>
              <a:r>
                <a:rPr lang="en-AU" b="1" spc="-20" dirty="0">
                  <a:solidFill>
                    <a:srgbClr val="231F20"/>
                  </a:solidFill>
                  <a:latin typeface="Barlow Condensed"/>
                  <a:cs typeface="Barlow Condensed"/>
                </a:rPr>
                <a:t> </a:t>
              </a:r>
              <a:r>
                <a:rPr lang="en-AU" sz="1400" b="1" spc="-20" dirty="0">
                  <a:solidFill>
                    <a:srgbClr val="231F20"/>
                  </a:solidFill>
                  <a:latin typeface="Barlow Condensed"/>
                  <a:cs typeface="Barlow Condensed"/>
                </a:rPr>
                <a:t>1.6mm x 175mm</a:t>
              </a:r>
              <a:br>
                <a:rPr lang="en-AU" sz="1400" b="1" spc="-20" dirty="0">
                  <a:solidFill>
                    <a:srgbClr val="231F20"/>
                  </a:solidFill>
                  <a:latin typeface="Barlow Condensed"/>
                  <a:cs typeface="Barlow Condensed"/>
                </a:rPr>
              </a:b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TUN16RE3 </a:t>
              </a:r>
              <a:endParaRPr sz="2000" dirty="0">
                <a:latin typeface="Barlow Condensed"/>
                <a:cs typeface="Barlow Condensed"/>
              </a:endParaRPr>
            </a:p>
          </p:txBody>
        </p:sp>
        <p:pic>
          <p:nvPicPr>
            <p:cNvPr id="9" name="Picture 8">
              <a:extLst>
                <a:ext uri="{FF2B5EF4-FFF2-40B4-BE49-F238E27FC236}">
                  <a16:creationId xmlns:a16="http://schemas.microsoft.com/office/drawing/2014/main" id="{65C155AB-F116-E662-687B-59C57062D94B}"/>
                </a:ext>
              </a:extLst>
            </p:cNvPr>
            <p:cNvPicPr>
              <a:picLocks noChangeAspect="1"/>
            </p:cNvPicPr>
            <p:nvPr/>
          </p:nvPicPr>
          <p:blipFill>
            <a:blip r:embed="rId8"/>
            <a:stretch>
              <a:fillRect/>
            </a:stretch>
          </p:blipFill>
          <p:spPr>
            <a:xfrm>
              <a:off x="4182093" y="1181486"/>
              <a:ext cx="1406388" cy="794915"/>
            </a:xfrm>
            <a:prstGeom prst="rect">
              <a:avLst/>
            </a:prstGeom>
          </p:spPr>
        </p:pic>
      </p:grpSp>
      <p:grpSp>
        <p:nvGrpSpPr>
          <p:cNvPr id="52" name="Group 51">
            <a:extLst>
              <a:ext uri="{FF2B5EF4-FFF2-40B4-BE49-F238E27FC236}">
                <a16:creationId xmlns:a16="http://schemas.microsoft.com/office/drawing/2014/main" id="{C2BFF62A-05BB-5D67-ABC4-4D9F3429CDF9}"/>
              </a:ext>
            </a:extLst>
          </p:cNvPr>
          <p:cNvGrpSpPr/>
          <p:nvPr/>
        </p:nvGrpSpPr>
        <p:grpSpPr>
          <a:xfrm>
            <a:off x="4009157" y="2141958"/>
            <a:ext cx="3389273" cy="942355"/>
            <a:chOff x="4064806" y="2141958"/>
            <a:chExt cx="3389273" cy="942355"/>
          </a:xfrm>
        </p:grpSpPr>
        <p:sp>
          <p:nvSpPr>
            <p:cNvPr id="45" name="object 5">
              <a:extLst>
                <a:ext uri="{FF2B5EF4-FFF2-40B4-BE49-F238E27FC236}">
                  <a16:creationId xmlns:a16="http://schemas.microsoft.com/office/drawing/2014/main" id="{D8583C73-15C2-D355-89B4-35917DF479FF}"/>
                </a:ext>
              </a:extLst>
            </p:cNvPr>
            <p:cNvSpPr/>
            <p:nvPr/>
          </p:nvSpPr>
          <p:spPr>
            <a:xfrm>
              <a:off x="4119342" y="2141958"/>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12" name="object 38">
              <a:extLst>
                <a:ext uri="{FF2B5EF4-FFF2-40B4-BE49-F238E27FC236}">
                  <a16:creationId xmlns:a16="http://schemas.microsoft.com/office/drawing/2014/main" id="{ACB32E22-B265-BBA0-A330-71289BA4B8C4}"/>
                </a:ext>
              </a:extLst>
            </p:cNvPr>
            <p:cNvSpPr txBox="1"/>
            <p:nvPr/>
          </p:nvSpPr>
          <p:spPr>
            <a:xfrm>
              <a:off x="4064806" y="2242218"/>
              <a:ext cx="3346171"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RARE EARTH: 10 Pack 2.4mm x 175mm</a:t>
              </a:r>
              <a:br>
                <a:rPr lang="en-AU" sz="1400" b="1" spc="-20" dirty="0">
                  <a:solidFill>
                    <a:srgbClr val="231F20"/>
                  </a:solidFill>
                  <a:latin typeface="Barlow Condensed"/>
                  <a:cs typeface="Barlow Condensed"/>
                </a:rPr>
              </a:b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TUN24RE3</a:t>
              </a:r>
              <a:endParaRPr sz="2000" dirty="0">
                <a:latin typeface="Barlow Condensed"/>
                <a:cs typeface="Barlow Condensed"/>
              </a:endParaRPr>
            </a:p>
          </p:txBody>
        </p:sp>
        <p:pic>
          <p:nvPicPr>
            <p:cNvPr id="13" name="Picture 12">
              <a:extLst>
                <a:ext uri="{FF2B5EF4-FFF2-40B4-BE49-F238E27FC236}">
                  <a16:creationId xmlns:a16="http://schemas.microsoft.com/office/drawing/2014/main" id="{B15B9A1E-6FC8-B75C-4F27-E4C4F57EA441}"/>
                </a:ext>
              </a:extLst>
            </p:cNvPr>
            <p:cNvPicPr>
              <a:picLocks noChangeAspect="1"/>
            </p:cNvPicPr>
            <p:nvPr/>
          </p:nvPicPr>
          <p:blipFill>
            <a:blip r:embed="rId9"/>
            <a:stretch>
              <a:fillRect/>
            </a:stretch>
          </p:blipFill>
          <p:spPr>
            <a:xfrm>
              <a:off x="4182092" y="2196582"/>
              <a:ext cx="1436073" cy="836394"/>
            </a:xfrm>
            <a:prstGeom prst="rect">
              <a:avLst/>
            </a:prstGeom>
          </p:spPr>
        </p:pic>
      </p:grpSp>
      <p:grpSp>
        <p:nvGrpSpPr>
          <p:cNvPr id="54" name="Group 53">
            <a:extLst>
              <a:ext uri="{FF2B5EF4-FFF2-40B4-BE49-F238E27FC236}">
                <a16:creationId xmlns:a16="http://schemas.microsoft.com/office/drawing/2014/main" id="{56DAE930-455E-F110-AF14-74C723C6C096}"/>
              </a:ext>
            </a:extLst>
          </p:cNvPr>
          <p:cNvGrpSpPr/>
          <p:nvPr/>
        </p:nvGrpSpPr>
        <p:grpSpPr>
          <a:xfrm>
            <a:off x="4026594" y="3143271"/>
            <a:ext cx="3371836" cy="942355"/>
            <a:chOff x="4082243" y="3341106"/>
            <a:chExt cx="3371836" cy="942355"/>
          </a:xfrm>
        </p:grpSpPr>
        <p:sp>
          <p:nvSpPr>
            <p:cNvPr id="47" name="object 5">
              <a:extLst>
                <a:ext uri="{FF2B5EF4-FFF2-40B4-BE49-F238E27FC236}">
                  <a16:creationId xmlns:a16="http://schemas.microsoft.com/office/drawing/2014/main" id="{493778EE-1401-2B15-E3F2-D34BF4975A71}"/>
                </a:ext>
              </a:extLst>
            </p:cNvPr>
            <p:cNvSpPr/>
            <p:nvPr/>
          </p:nvSpPr>
          <p:spPr>
            <a:xfrm>
              <a:off x="4119342" y="3341106"/>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42" name="object 38">
              <a:extLst>
                <a:ext uri="{FF2B5EF4-FFF2-40B4-BE49-F238E27FC236}">
                  <a16:creationId xmlns:a16="http://schemas.microsoft.com/office/drawing/2014/main" id="{C40315E6-0495-65B8-631E-DC3453E2EB31}"/>
                </a:ext>
              </a:extLst>
            </p:cNvPr>
            <p:cNvSpPr txBox="1"/>
            <p:nvPr/>
          </p:nvSpPr>
          <p:spPr>
            <a:xfrm>
              <a:off x="4082243" y="3441700"/>
              <a:ext cx="3286581"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RARE EARTH: 10 Pack 3.2mm x 175mm</a:t>
              </a:r>
              <a:br>
                <a:rPr lang="en-AU" sz="1400" b="1" spc="-20" dirty="0">
                  <a:solidFill>
                    <a:srgbClr val="231F20"/>
                  </a:solidFill>
                  <a:latin typeface="Barlow Condensed"/>
                  <a:cs typeface="Barlow Condensed"/>
                </a:rPr>
              </a:b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TUN32RE3</a:t>
              </a:r>
              <a:endParaRPr sz="2000" dirty="0">
                <a:latin typeface="Barlow Condensed"/>
                <a:cs typeface="Barlow Condensed"/>
              </a:endParaRPr>
            </a:p>
          </p:txBody>
        </p:sp>
        <p:pic>
          <p:nvPicPr>
            <p:cNvPr id="18" name="Picture 17">
              <a:extLst>
                <a:ext uri="{FF2B5EF4-FFF2-40B4-BE49-F238E27FC236}">
                  <a16:creationId xmlns:a16="http://schemas.microsoft.com/office/drawing/2014/main" id="{9DF8104E-6BFC-4080-A3B8-1C3F9F7C95EA}"/>
                </a:ext>
              </a:extLst>
            </p:cNvPr>
            <p:cNvPicPr>
              <a:picLocks noChangeAspect="1"/>
            </p:cNvPicPr>
            <p:nvPr/>
          </p:nvPicPr>
          <p:blipFill>
            <a:blip r:embed="rId10"/>
            <a:stretch>
              <a:fillRect/>
            </a:stretch>
          </p:blipFill>
          <p:spPr>
            <a:xfrm>
              <a:off x="4176459" y="3402379"/>
              <a:ext cx="1436073" cy="820613"/>
            </a:xfrm>
            <a:prstGeom prst="rect">
              <a:avLst/>
            </a:prstGeom>
          </p:spPr>
        </p:pic>
      </p:grpSp>
      <p:grpSp>
        <p:nvGrpSpPr>
          <p:cNvPr id="27" name="object 81">
            <a:extLst>
              <a:ext uri="{FF2B5EF4-FFF2-40B4-BE49-F238E27FC236}">
                <a16:creationId xmlns:a16="http://schemas.microsoft.com/office/drawing/2014/main" id="{70E1C206-D30A-9DAF-D472-2C0C1BD5457E}"/>
              </a:ext>
            </a:extLst>
          </p:cNvPr>
          <p:cNvGrpSpPr/>
          <p:nvPr/>
        </p:nvGrpSpPr>
        <p:grpSpPr>
          <a:xfrm>
            <a:off x="6116902" y="9650267"/>
            <a:ext cx="1026177" cy="701939"/>
            <a:chOff x="6372796" y="9739274"/>
            <a:chExt cx="755650" cy="516890"/>
          </a:xfrm>
        </p:grpSpPr>
        <p:sp>
          <p:nvSpPr>
            <p:cNvPr id="28" name="object 82">
              <a:extLst>
                <a:ext uri="{FF2B5EF4-FFF2-40B4-BE49-F238E27FC236}">
                  <a16:creationId xmlns:a16="http://schemas.microsoft.com/office/drawing/2014/main" id="{9E045150-2BC3-C6C1-3C78-58EA45D0E781}"/>
                </a:ext>
              </a:extLst>
            </p:cNvPr>
            <p:cNvSpPr/>
            <p:nvPr/>
          </p:nvSpPr>
          <p:spPr>
            <a:xfrm>
              <a:off x="6372796" y="9739274"/>
              <a:ext cx="755650" cy="516890"/>
            </a:xfrm>
            <a:custGeom>
              <a:avLst/>
              <a:gdLst/>
              <a:ahLst/>
              <a:cxnLst/>
              <a:rect l="l" t="t" r="r" b="b"/>
              <a:pathLst>
                <a:path w="755650" h="516890">
                  <a:moveTo>
                    <a:pt x="755205" y="0"/>
                  </a:moveTo>
                  <a:lnTo>
                    <a:pt x="0" y="0"/>
                  </a:lnTo>
                  <a:lnTo>
                    <a:pt x="0" y="516509"/>
                  </a:lnTo>
                  <a:lnTo>
                    <a:pt x="755205" y="516509"/>
                  </a:lnTo>
                  <a:lnTo>
                    <a:pt x="755205" y="0"/>
                  </a:lnTo>
                  <a:close/>
                </a:path>
              </a:pathLst>
            </a:custGeom>
            <a:solidFill>
              <a:srgbClr val="FFE600"/>
            </a:solidFill>
          </p:spPr>
          <p:txBody>
            <a:bodyPr wrap="square" lIns="0" tIns="0" rIns="0" bIns="0" rtlCol="0"/>
            <a:lstStyle/>
            <a:p>
              <a:endParaRPr/>
            </a:p>
          </p:txBody>
        </p:sp>
        <p:pic>
          <p:nvPicPr>
            <p:cNvPr id="30" name="object 83">
              <a:extLst>
                <a:ext uri="{FF2B5EF4-FFF2-40B4-BE49-F238E27FC236}">
                  <a16:creationId xmlns:a16="http://schemas.microsoft.com/office/drawing/2014/main" id="{A80E2735-0B5E-4DAB-3038-FE0E4DA836F9}"/>
                </a:ext>
              </a:extLst>
            </p:cNvPr>
            <p:cNvPicPr/>
            <p:nvPr/>
          </p:nvPicPr>
          <p:blipFill>
            <a:blip r:embed="rId11" cstate="print"/>
            <a:stretch>
              <a:fillRect/>
            </a:stretch>
          </p:blipFill>
          <p:spPr>
            <a:xfrm>
              <a:off x="6572142" y="9941121"/>
              <a:ext cx="359111" cy="111671"/>
            </a:xfrm>
            <a:prstGeom prst="rect">
              <a:avLst/>
            </a:prstGeom>
          </p:spPr>
        </p:pic>
        <p:sp>
          <p:nvSpPr>
            <p:cNvPr id="31" name="object 84">
              <a:extLst>
                <a:ext uri="{FF2B5EF4-FFF2-40B4-BE49-F238E27FC236}">
                  <a16:creationId xmlns:a16="http://schemas.microsoft.com/office/drawing/2014/main" id="{B155B8EE-F01D-1736-54C5-FC71482CC274}"/>
                </a:ext>
              </a:extLst>
            </p:cNvPr>
            <p:cNvSpPr/>
            <p:nvPr/>
          </p:nvSpPr>
          <p:spPr>
            <a:xfrm>
              <a:off x="6476327" y="9844633"/>
              <a:ext cx="548005" cy="306070"/>
            </a:xfrm>
            <a:custGeom>
              <a:avLst/>
              <a:gdLst/>
              <a:ahLst/>
              <a:cxnLst/>
              <a:rect l="l" t="t" r="r" b="b"/>
              <a:pathLst>
                <a:path w="548004" h="306070">
                  <a:moveTo>
                    <a:pt x="451688" y="215112"/>
                  </a:moveTo>
                  <a:lnTo>
                    <a:pt x="95135" y="215112"/>
                  </a:lnTo>
                  <a:lnTo>
                    <a:pt x="0" y="281165"/>
                  </a:lnTo>
                  <a:lnTo>
                    <a:pt x="0" y="306019"/>
                  </a:lnTo>
                  <a:lnTo>
                    <a:pt x="348589" y="306019"/>
                  </a:lnTo>
                  <a:lnTo>
                    <a:pt x="451688" y="236423"/>
                  </a:lnTo>
                  <a:lnTo>
                    <a:pt x="451688" y="215112"/>
                  </a:lnTo>
                  <a:close/>
                </a:path>
                <a:path w="548004" h="306070">
                  <a:moveTo>
                    <a:pt x="540435" y="121818"/>
                  </a:moveTo>
                  <a:lnTo>
                    <a:pt x="539699" y="121539"/>
                  </a:lnTo>
                  <a:lnTo>
                    <a:pt x="539699" y="116052"/>
                  </a:lnTo>
                  <a:lnTo>
                    <a:pt x="539699" y="115709"/>
                  </a:lnTo>
                  <a:lnTo>
                    <a:pt x="539000" y="115227"/>
                  </a:lnTo>
                  <a:lnTo>
                    <a:pt x="537692" y="114655"/>
                  </a:lnTo>
                  <a:lnTo>
                    <a:pt x="539280" y="114134"/>
                  </a:lnTo>
                  <a:lnTo>
                    <a:pt x="539711" y="113372"/>
                  </a:lnTo>
                  <a:lnTo>
                    <a:pt x="540042" y="112801"/>
                  </a:lnTo>
                  <a:lnTo>
                    <a:pt x="540054" y="109143"/>
                  </a:lnTo>
                  <a:lnTo>
                    <a:pt x="539394" y="106413"/>
                  </a:lnTo>
                  <a:lnTo>
                    <a:pt x="536829" y="106413"/>
                  </a:lnTo>
                  <a:lnTo>
                    <a:pt x="536829" y="110388"/>
                  </a:lnTo>
                  <a:lnTo>
                    <a:pt x="536829" y="112801"/>
                  </a:lnTo>
                  <a:lnTo>
                    <a:pt x="536003" y="113372"/>
                  </a:lnTo>
                  <a:lnTo>
                    <a:pt x="530415" y="113372"/>
                  </a:lnTo>
                  <a:lnTo>
                    <a:pt x="530415" y="109143"/>
                  </a:lnTo>
                  <a:lnTo>
                    <a:pt x="536473" y="109143"/>
                  </a:lnTo>
                  <a:lnTo>
                    <a:pt x="536829" y="110388"/>
                  </a:lnTo>
                  <a:lnTo>
                    <a:pt x="536829" y="106413"/>
                  </a:lnTo>
                  <a:lnTo>
                    <a:pt x="527177" y="106413"/>
                  </a:lnTo>
                  <a:lnTo>
                    <a:pt x="527177" y="122237"/>
                  </a:lnTo>
                  <a:lnTo>
                    <a:pt x="530415" y="122237"/>
                  </a:lnTo>
                  <a:lnTo>
                    <a:pt x="530415" y="116052"/>
                  </a:lnTo>
                  <a:lnTo>
                    <a:pt x="536257" y="116052"/>
                  </a:lnTo>
                  <a:lnTo>
                    <a:pt x="536384" y="116878"/>
                  </a:lnTo>
                  <a:lnTo>
                    <a:pt x="536384" y="120675"/>
                  </a:lnTo>
                  <a:lnTo>
                    <a:pt x="536524" y="121488"/>
                  </a:lnTo>
                  <a:lnTo>
                    <a:pt x="536752" y="122237"/>
                  </a:lnTo>
                  <a:lnTo>
                    <a:pt x="540435" y="122237"/>
                  </a:lnTo>
                  <a:lnTo>
                    <a:pt x="540435" y="121818"/>
                  </a:lnTo>
                  <a:close/>
                </a:path>
                <a:path w="548004" h="306070">
                  <a:moveTo>
                    <a:pt x="546328" y="0"/>
                  </a:moveTo>
                  <a:lnTo>
                    <a:pt x="196253" y="0"/>
                  </a:lnTo>
                  <a:lnTo>
                    <a:pt x="95669" y="67208"/>
                  </a:lnTo>
                  <a:lnTo>
                    <a:pt x="95669" y="90170"/>
                  </a:lnTo>
                  <a:lnTo>
                    <a:pt x="449770" y="90170"/>
                  </a:lnTo>
                  <a:lnTo>
                    <a:pt x="546328" y="24587"/>
                  </a:lnTo>
                  <a:lnTo>
                    <a:pt x="546328" y="0"/>
                  </a:lnTo>
                  <a:close/>
                </a:path>
                <a:path w="548004" h="306070">
                  <a:moveTo>
                    <a:pt x="547547" y="106489"/>
                  </a:moveTo>
                  <a:lnTo>
                    <a:pt x="545134" y="104063"/>
                  </a:lnTo>
                  <a:lnTo>
                    <a:pt x="545134" y="107848"/>
                  </a:lnTo>
                  <a:lnTo>
                    <a:pt x="545134" y="120637"/>
                  </a:lnTo>
                  <a:lnTo>
                    <a:pt x="539902" y="125857"/>
                  </a:lnTo>
                  <a:lnTo>
                    <a:pt x="527126" y="125857"/>
                  </a:lnTo>
                  <a:lnTo>
                    <a:pt x="521906" y="120637"/>
                  </a:lnTo>
                  <a:lnTo>
                    <a:pt x="521906" y="107848"/>
                  </a:lnTo>
                  <a:lnTo>
                    <a:pt x="527126" y="102628"/>
                  </a:lnTo>
                  <a:lnTo>
                    <a:pt x="539902" y="102628"/>
                  </a:lnTo>
                  <a:lnTo>
                    <a:pt x="545134" y="107848"/>
                  </a:lnTo>
                  <a:lnTo>
                    <a:pt x="545134" y="104063"/>
                  </a:lnTo>
                  <a:lnTo>
                    <a:pt x="543712" y="102628"/>
                  </a:lnTo>
                  <a:lnTo>
                    <a:pt x="541261" y="100164"/>
                  </a:lnTo>
                  <a:lnTo>
                    <a:pt x="525818" y="100164"/>
                  </a:lnTo>
                  <a:lnTo>
                    <a:pt x="519480" y="106489"/>
                  </a:lnTo>
                  <a:lnTo>
                    <a:pt x="519480" y="121983"/>
                  </a:lnTo>
                  <a:lnTo>
                    <a:pt x="525818" y="128295"/>
                  </a:lnTo>
                  <a:lnTo>
                    <a:pt x="541261" y="128295"/>
                  </a:lnTo>
                  <a:lnTo>
                    <a:pt x="543687" y="125857"/>
                  </a:lnTo>
                  <a:lnTo>
                    <a:pt x="547547" y="121983"/>
                  </a:lnTo>
                  <a:lnTo>
                    <a:pt x="547547" y="106489"/>
                  </a:lnTo>
                  <a:close/>
                </a:path>
              </a:pathLst>
            </a:custGeom>
            <a:solidFill>
              <a:srgbClr val="00020B"/>
            </a:solidFill>
          </p:spPr>
          <p:txBody>
            <a:bodyPr wrap="square" lIns="0" tIns="0" rIns="0" bIns="0" rtlCol="0"/>
            <a:lstStyle/>
            <a:p>
              <a:endParaRPr dirty="0"/>
            </a:p>
          </p:txBody>
        </p:sp>
      </p:grpSp>
      <p:grpSp>
        <p:nvGrpSpPr>
          <p:cNvPr id="32" name="Group 31">
            <a:extLst>
              <a:ext uri="{FF2B5EF4-FFF2-40B4-BE49-F238E27FC236}">
                <a16:creationId xmlns:a16="http://schemas.microsoft.com/office/drawing/2014/main" id="{79FE8FE8-A912-E9A6-E460-2B0CB0A06D99}"/>
              </a:ext>
            </a:extLst>
          </p:cNvPr>
          <p:cNvGrpSpPr/>
          <p:nvPr/>
        </p:nvGrpSpPr>
        <p:grpSpPr>
          <a:xfrm>
            <a:off x="292054" y="9813309"/>
            <a:ext cx="1487767" cy="519402"/>
            <a:chOff x="4635017" y="9739274"/>
            <a:chExt cx="1536344" cy="517093"/>
          </a:xfrm>
        </p:grpSpPr>
        <p:grpSp>
          <p:nvGrpSpPr>
            <p:cNvPr id="34" name="object 77">
              <a:extLst>
                <a:ext uri="{FF2B5EF4-FFF2-40B4-BE49-F238E27FC236}">
                  <a16:creationId xmlns:a16="http://schemas.microsoft.com/office/drawing/2014/main" id="{7B77F9A8-1014-6774-3FF3-E0C24CA7F86E}"/>
                </a:ext>
              </a:extLst>
            </p:cNvPr>
            <p:cNvGrpSpPr/>
            <p:nvPr/>
          </p:nvGrpSpPr>
          <p:grpSpPr>
            <a:xfrm>
              <a:off x="4635017" y="10157307"/>
              <a:ext cx="1477645" cy="99060"/>
              <a:chOff x="4635017" y="10157307"/>
              <a:chExt cx="1477645" cy="99060"/>
            </a:xfrm>
          </p:grpSpPr>
          <p:sp>
            <p:nvSpPr>
              <p:cNvPr id="36" name="object 78">
                <a:extLst>
                  <a:ext uri="{FF2B5EF4-FFF2-40B4-BE49-F238E27FC236}">
                    <a16:creationId xmlns:a16="http://schemas.microsoft.com/office/drawing/2014/main" id="{DDB05D57-E64C-A035-8EFA-FE5E7F68EC02}"/>
                  </a:ext>
                </a:extLst>
              </p:cNvPr>
              <p:cNvSpPr/>
              <p:nvPr/>
            </p:nvSpPr>
            <p:spPr>
              <a:xfrm>
                <a:off x="4635017" y="10157307"/>
                <a:ext cx="1477645" cy="99060"/>
              </a:xfrm>
              <a:custGeom>
                <a:avLst/>
                <a:gdLst/>
                <a:ahLst/>
                <a:cxnLst/>
                <a:rect l="l" t="t" r="r" b="b"/>
                <a:pathLst>
                  <a:path w="1477645" h="99059">
                    <a:moveTo>
                      <a:pt x="1477340" y="0"/>
                    </a:moveTo>
                    <a:lnTo>
                      <a:pt x="0" y="0"/>
                    </a:lnTo>
                    <a:lnTo>
                      <a:pt x="0" y="98475"/>
                    </a:lnTo>
                    <a:lnTo>
                      <a:pt x="1477340" y="98475"/>
                    </a:lnTo>
                    <a:lnTo>
                      <a:pt x="1477340" y="0"/>
                    </a:lnTo>
                    <a:close/>
                  </a:path>
                </a:pathLst>
              </a:custGeom>
              <a:solidFill>
                <a:srgbClr val="FFE600"/>
              </a:solidFill>
            </p:spPr>
            <p:txBody>
              <a:bodyPr wrap="square" lIns="0" tIns="0" rIns="0" bIns="0" rtlCol="0"/>
              <a:lstStyle/>
              <a:p>
                <a:endParaRPr/>
              </a:p>
            </p:txBody>
          </p:sp>
          <p:sp>
            <p:nvSpPr>
              <p:cNvPr id="37" name="object 79">
                <a:extLst>
                  <a:ext uri="{FF2B5EF4-FFF2-40B4-BE49-F238E27FC236}">
                    <a16:creationId xmlns:a16="http://schemas.microsoft.com/office/drawing/2014/main" id="{61022E07-882A-E841-5AAD-11AFB8CA2648}"/>
                  </a:ext>
                </a:extLst>
              </p:cNvPr>
              <p:cNvSpPr/>
              <p:nvPr/>
            </p:nvSpPr>
            <p:spPr>
              <a:xfrm>
                <a:off x="5529046" y="10180713"/>
                <a:ext cx="560705" cy="54610"/>
              </a:xfrm>
              <a:custGeom>
                <a:avLst/>
                <a:gdLst/>
                <a:ahLst/>
                <a:cxnLst/>
                <a:rect l="l" t="t" r="r" b="b"/>
                <a:pathLst>
                  <a:path w="560704" h="54609">
                    <a:moveTo>
                      <a:pt x="46939" y="53263"/>
                    </a:moveTo>
                    <a:lnTo>
                      <a:pt x="40601" y="37096"/>
                    </a:lnTo>
                    <a:lnTo>
                      <a:pt x="38938" y="32867"/>
                    </a:lnTo>
                    <a:lnTo>
                      <a:pt x="33591" y="19253"/>
                    </a:lnTo>
                    <a:lnTo>
                      <a:pt x="33591" y="32867"/>
                    </a:lnTo>
                    <a:lnTo>
                      <a:pt x="13119" y="32867"/>
                    </a:lnTo>
                    <a:lnTo>
                      <a:pt x="23533" y="6184"/>
                    </a:lnTo>
                    <a:lnTo>
                      <a:pt x="33591" y="32867"/>
                    </a:lnTo>
                    <a:lnTo>
                      <a:pt x="33591" y="19253"/>
                    </a:lnTo>
                    <a:lnTo>
                      <a:pt x="28460" y="6184"/>
                    </a:lnTo>
                    <a:lnTo>
                      <a:pt x="26517" y="1231"/>
                    </a:lnTo>
                    <a:lnTo>
                      <a:pt x="20980" y="1231"/>
                    </a:lnTo>
                    <a:lnTo>
                      <a:pt x="0" y="53263"/>
                    </a:lnTo>
                    <a:lnTo>
                      <a:pt x="5295" y="53263"/>
                    </a:lnTo>
                    <a:lnTo>
                      <a:pt x="11582" y="37096"/>
                    </a:lnTo>
                    <a:lnTo>
                      <a:pt x="35267" y="37096"/>
                    </a:lnTo>
                    <a:lnTo>
                      <a:pt x="41605" y="53263"/>
                    </a:lnTo>
                    <a:lnTo>
                      <a:pt x="46939" y="53263"/>
                    </a:lnTo>
                    <a:close/>
                  </a:path>
                  <a:path w="560704" h="54609">
                    <a:moveTo>
                      <a:pt x="92544" y="1244"/>
                    </a:moveTo>
                    <a:lnTo>
                      <a:pt x="87579" y="1244"/>
                    </a:lnTo>
                    <a:lnTo>
                      <a:pt x="87579" y="45275"/>
                    </a:lnTo>
                    <a:lnTo>
                      <a:pt x="87452" y="45275"/>
                    </a:lnTo>
                    <a:lnTo>
                      <a:pt x="57137" y="1244"/>
                    </a:lnTo>
                    <a:lnTo>
                      <a:pt x="51587" y="1244"/>
                    </a:lnTo>
                    <a:lnTo>
                      <a:pt x="51587" y="53276"/>
                    </a:lnTo>
                    <a:lnTo>
                      <a:pt x="56553" y="53276"/>
                    </a:lnTo>
                    <a:lnTo>
                      <a:pt x="56553" y="9258"/>
                    </a:lnTo>
                    <a:lnTo>
                      <a:pt x="56692" y="9258"/>
                    </a:lnTo>
                    <a:lnTo>
                      <a:pt x="87007" y="53276"/>
                    </a:lnTo>
                    <a:lnTo>
                      <a:pt x="92544" y="53276"/>
                    </a:lnTo>
                    <a:lnTo>
                      <a:pt x="92544" y="1244"/>
                    </a:lnTo>
                    <a:close/>
                  </a:path>
                  <a:path w="560704" h="54609">
                    <a:moveTo>
                      <a:pt x="161074" y="43662"/>
                    </a:moveTo>
                    <a:lnTo>
                      <a:pt x="132994" y="43662"/>
                    </a:lnTo>
                    <a:lnTo>
                      <a:pt x="132994" y="30886"/>
                    </a:lnTo>
                    <a:lnTo>
                      <a:pt x="158229" y="30886"/>
                    </a:lnTo>
                    <a:lnTo>
                      <a:pt x="158229" y="22009"/>
                    </a:lnTo>
                    <a:lnTo>
                      <a:pt x="132994" y="22009"/>
                    </a:lnTo>
                    <a:lnTo>
                      <a:pt x="132994" y="10871"/>
                    </a:lnTo>
                    <a:lnTo>
                      <a:pt x="160477" y="10871"/>
                    </a:lnTo>
                    <a:lnTo>
                      <a:pt x="160477" y="1244"/>
                    </a:lnTo>
                    <a:lnTo>
                      <a:pt x="121551" y="1244"/>
                    </a:lnTo>
                    <a:lnTo>
                      <a:pt x="121551" y="53276"/>
                    </a:lnTo>
                    <a:lnTo>
                      <a:pt x="161074" y="53276"/>
                    </a:lnTo>
                    <a:lnTo>
                      <a:pt x="161074" y="43662"/>
                    </a:lnTo>
                    <a:close/>
                  </a:path>
                  <a:path w="560704" h="54609">
                    <a:moveTo>
                      <a:pt x="207860" y="26035"/>
                    </a:moveTo>
                    <a:lnTo>
                      <a:pt x="196189" y="23609"/>
                    </a:lnTo>
                    <a:lnTo>
                      <a:pt x="179362" y="19329"/>
                    </a:lnTo>
                    <a:lnTo>
                      <a:pt x="176872" y="18808"/>
                    </a:lnTo>
                    <a:lnTo>
                      <a:pt x="176872" y="10426"/>
                    </a:lnTo>
                    <a:lnTo>
                      <a:pt x="181089" y="8915"/>
                    </a:lnTo>
                    <a:lnTo>
                      <a:pt x="190233" y="8915"/>
                    </a:lnTo>
                    <a:lnTo>
                      <a:pt x="194640" y="10502"/>
                    </a:lnTo>
                    <a:lnTo>
                      <a:pt x="195008" y="16789"/>
                    </a:lnTo>
                    <a:lnTo>
                      <a:pt x="206095" y="16789"/>
                    </a:lnTo>
                    <a:lnTo>
                      <a:pt x="204368" y="9080"/>
                    </a:lnTo>
                    <a:lnTo>
                      <a:pt x="199745" y="3873"/>
                    </a:lnTo>
                    <a:lnTo>
                      <a:pt x="193090" y="927"/>
                    </a:lnTo>
                    <a:lnTo>
                      <a:pt x="185242" y="0"/>
                    </a:lnTo>
                    <a:lnTo>
                      <a:pt x="175844" y="0"/>
                    </a:lnTo>
                    <a:lnTo>
                      <a:pt x="165798" y="5105"/>
                    </a:lnTo>
                    <a:lnTo>
                      <a:pt x="165798" y="25539"/>
                    </a:lnTo>
                    <a:lnTo>
                      <a:pt x="173583" y="28524"/>
                    </a:lnTo>
                    <a:lnTo>
                      <a:pt x="188963" y="32600"/>
                    </a:lnTo>
                    <a:lnTo>
                      <a:pt x="196773" y="33528"/>
                    </a:lnTo>
                    <a:lnTo>
                      <a:pt x="196773" y="44462"/>
                    </a:lnTo>
                    <a:lnTo>
                      <a:pt x="190639" y="45656"/>
                    </a:lnTo>
                    <a:lnTo>
                      <a:pt x="180517" y="45656"/>
                    </a:lnTo>
                    <a:lnTo>
                      <a:pt x="175107" y="42951"/>
                    </a:lnTo>
                    <a:lnTo>
                      <a:pt x="175107" y="36029"/>
                    </a:lnTo>
                    <a:lnTo>
                      <a:pt x="164033" y="36029"/>
                    </a:lnTo>
                    <a:lnTo>
                      <a:pt x="165811" y="44310"/>
                    </a:lnTo>
                    <a:lnTo>
                      <a:pt x="170738" y="50076"/>
                    </a:lnTo>
                    <a:lnTo>
                      <a:pt x="177863" y="53441"/>
                    </a:lnTo>
                    <a:lnTo>
                      <a:pt x="186207" y="54533"/>
                    </a:lnTo>
                    <a:lnTo>
                      <a:pt x="195554" y="53263"/>
                    </a:lnTo>
                    <a:lnTo>
                      <a:pt x="202323" y="49758"/>
                    </a:lnTo>
                    <a:lnTo>
                      <a:pt x="206463" y="44462"/>
                    </a:lnTo>
                    <a:lnTo>
                      <a:pt x="207860" y="37833"/>
                    </a:lnTo>
                    <a:lnTo>
                      <a:pt x="207860" y="26035"/>
                    </a:lnTo>
                    <a:close/>
                  </a:path>
                  <a:path w="560704" h="54609">
                    <a:moveTo>
                      <a:pt x="258572" y="53276"/>
                    </a:moveTo>
                    <a:lnTo>
                      <a:pt x="254241" y="41706"/>
                    </a:lnTo>
                    <a:lnTo>
                      <a:pt x="251040" y="33172"/>
                    </a:lnTo>
                    <a:lnTo>
                      <a:pt x="243890" y="14058"/>
                    </a:lnTo>
                    <a:lnTo>
                      <a:pt x="239750" y="2984"/>
                    </a:lnTo>
                    <a:lnTo>
                      <a:pt x="239750" y="33172"/>
                    </a:lnTo>
                    <a:lnTo>
                      <a:pt x="226275" y="33172"/>
                    </a:lnTo>
                    <a:lnTo>
                      <a:pt x="233057" y="14058"/>
                    </a:lnTo>
                    <a:lnTo>
                      <a:pt x="233210" y="14058"/>
                    </a:lnTo>
                    <a:lnTo>
                      <a:pt x="239750" y="33172"/>
                    </a:lnTo>
                    <a:lnTo>
                      <a:pt x="239750" y="2984"/>
                    </a:lnTo>
                    <a:lnTo>
                      <a:pt x="239102" y="1244"/>
                    </a:lnTo>
                    <a:lnTo>
                      <a:pt x="227368" y="1244"/>
                    </a:lnTo>
                    <a:lnTo>
                      <a:pt x="207606" y="53276"/>
                    </a:lnTo>
                    <a:lnTo>
                      <a:pt x="219202" y="53276"/>
                    </a:lnTo>
                    <a:lnTo>
                      <a:pt x="223278" y="41706"/>
                    </a:lnTo>
                    <a:lnTo>
                      <a:pt x="242760" y="41706"/>
                    </a:lnTo>
                    <a:lnTo>
                      <a:pt x="246697" y="53276"/>
                    </a:lnTo>
                    <a:lnTo>
                      <a:pt x="258572" y="53276"/>
                    </a:lnTo>
                    <a:close/>
                  </a:path>
                  <a:path w="560704" h="54609">
                    <a:moveTo>
                      <a:pt x="306654" y="31699"/>
                    </a:moveTo>
                    <a:lnTo>
                      <a:pt x="305612" y="30099"/>
                    </a:lnTo>
                    <a:lnTo>
                      <a:pt x="303466" y="26847"/>
                    </a:lnTo>
                    <a:lnTo>
                      <a:pt x="297103" y="24993"/>
                    </a:lnTo>
                    <a:lnTo>
                      <a:pt x="301637" y="22796"/>
                    </a:lnTo>
                    <a:lnTo>
                      <a:pt x="301993" y="22301"/>
                    </a:lnTo>
                    <a:lnTo>
                      <a:pt x="304177" y="19240"/>
                    </a:lnTo>
                    <a:lnTo>
                      <a:pt x="304177" y="10134"/>
                    </a:lnTo>
                    <a:lnTo>
                      <a:pt x="304177" y="4419"/>
                    </a:lnTo>
                    <a:lnTo>
                      <a:pt x="297472" y="1244"/>
                    </a:lnTo>
                    <a:lnTo>
                      <a:pt x="295198" y="1244"/>
                    </a:lnTo>
                    <a:lnTo>
                      <a:pt x="295198" y="32207"/>
                    </a:lnTo>
                    <a:lnTo>
                      <a:pt x="295198" y="42938"/>
                    </a:lnTo>
                    <a:lnTo>
                      <a:pt x="291274" y="44386"/>
                    </a:lnTo>
                    <a:lnTo>
                      <a:pt x="274510" y="44386"/>
                    </a:lnTo>
                    <a:lnTo>
                      <a:pt x="274510" y="30099"/>
                    </a:lnTo>
                    <a:lnTo>
                      <a:pt x="291846" y="30099"/>
                    </a:lnTo>
                    <a:lnTo>
                      <a:pt x="295198" y="32207"/>
                    </a:lnTo>
                    <a:lnTo>
                      <a:pt x="295198" y="1244"/>
                    </a:lnTo>
                    <a:lnTo>
                      <a:pt x="293103" y="1244"/>
                    </a:lnTo>
                    <a:lnTo>
                      <a:pt x="293103" y="11163"/>
                    </a:lnTo>
                    <a:lnTo>
                      <a:pt x="293103" y="20497"/>
                    </a:lnTo>
                    <a:lnTo>
                      <a:pt x="290118" y="22301"/>
                    </a:lnTo>
                    <a:lnTo>
                      <a:pt x="274510" y="22301"/>
                    </a:lnTo>
                    <a:lnTo>
                      <a:pt x="274510" y="10134"/>
                    </a:lnTo>
                    <a:lnTo>
                      <a:pt x="289331" y="10134"/>
                    </a:lnTo>
                    <a:lnTo>
                      <a:pt x="293103" y="11163"/>
                    </a:lnTo>
                    <a:lnTo>
                      <a:pt x="293103" y="1244"/>
                    </a:lnTo>
                    <a:lnTo>
                      <a:pt x="263067" y="1244"/>
                    </a:lnTo>
                    <a:lnTo>
                      <a:pt x="263067" y="53263"/>
                    </a:lnTo>
                    <a:lnTo>
                      <a:pt x="297675" y="53263"/>
                    </a:lnTo>
                    <a:lnTo>
                      <a:pt x="306654" y="48755"/>
                    </a:lnTo>
                    <a:lnTo>
                      <a:pt x="306654" y="44386"/>
                    </a:lnTo>
                    <a:lnTo>
                      <a:pt x="306654" y="31699"/>
                    </a:lnTo>
                    <a:close/>
                  </a:path>
                  <a:path w="560704" h="54609">
                    <a:moveTo>
                      <a:pt x="372122" y="31711"/>
                    </a:moveTo>
                    <a:lnTo>
                      <a:pt x="369176" y="28295"/>
                    </a:lnTo>
                    <a:lnTo>
                      <a:pt x="367817" y="26708"/>
                    </a:lnTo>
                    <a:lnTo>
                      <a:pt x="367169" y="26631"/>
                    </a:lnTo>
                    <a:lnTo>
                      <a:pt x="367169" y="31711"/>
                    </a:lnTo>
                    <a:lnTo>
                      <a:pt x="367169" y="46659"/>
                    </a:lnTo>
                    <a:lnTo>
                      <a:pt x="360807" y="49136"/>
                    </a:lnTo>
                    <a:lnTo>
                      <a:pt x="353453" y="49060"/>
                    </a:lnTo>
                    <a:lnTo>
                      <a:pt x="336410" y="49060"/>
                    </a:lnTo>
                    <a:lnTo>
                      <a:pt x="336410" y="28295"/>
                    </a:lnTo>
                    <a:lnTo>
                      <a:pt x="362127" y="28295"/>
                    </a:lnTo>
                    <a:lnTo>
                      <a:pt x="367169" y="31711"/>
                    </a:lnTo>
                    <a:lnTo>
                      <a:pt x="367169" y="26631"/>
                    </a:lnTo>
                    <a:lnTo>
                      <a:pt x="361124" y="25793"/>
                    </a:lnTo>
                    <a:lnTo>
                      <a:pt x="361124" y="25666"/>
                    </a:lnTo>
                    <a:lnTo>
                      <a:pt x="366509" y="24498"/>
                    </a:lnTo>
                    <a:lnTo>
                      <a:pt x="366826" y="24066"/>
                    </a:lnTo>
                    <a:lnTo>
                      <a:pt x="370154" y="19469"/>
                    </a:lnTo>
                    <a:lnTo>
                      <a:pt x="370154" y="5486"/>
                    </a:lnTo>
                    <a:lnTo>
                      <a:pt x="370154" y="4305"/>
                    </a:lnTo>
                    <a:lnTo>
                      <a:pt x="365188" y="2400"/>
                    </a:lnTo>
                    <a:lnTo>
                      <a:pt x="365188" y="8750"/>
                    </a:lnTo>
                    <a:lnTo>
                      <a:pt x="365188" y="20116"/>
                    </a:lnTo>
                    <a:lnTo>
                      <a:pt x="361391" y="24066"/>
                    </a:lnTo>
                    <a:lnTo>
                      <a:pt x="336410" y="24066"/>
                    </a:lnTo>
                    <a:lnTo>
                      <a:pt x="336410" y="5486"/>
                    </a:lnTo>
                    <a:lnTo>
                      <a:pt x="361188" y="5486"/>
                    </a:lnTo>
                    <a:lnTo>
                      <a:pt x="365188" y="8750"/>
                    </a:lnTo>
                    <a:lnTo>
                      <a:pt x="365188" y="2400"/>
                    </a:lnTo>
                    <a:lnTo>
                      <a:pt x="362216" y="1244"/>
                    </a:lnTo>
                    <a:lnTo>
                      <a:pt x="331444" y="1244"/>
                    </a:lnTo>
                    <a:lnTo>
                      <a:pt x="331444" y="53276"/>
                    </a:lnTo>
                    <a:lnTo>
                      <a:pt x="370370" y="53276"/>
                    </a:lnTo>
                    <a:lnTo>
                      <a:pt x="371106" y="49136"/>
                    </a:lnTo>
                    <a:lnTo>
                      <a:pt x="372122" y="43459"/>
                    </a:lnTo>
                    <a:lnTo>
                      <a:pt x="372122" y="31711"/>
                    </a:lnTo>
                    <a:close/>
                  </a:path>
                  <a:path w="560704" h="54609">
                    <a:moveTo>
                      <a:pt x="416725" y="53276"/>
                    </a:moveTo>
                    <a:lnTo>
                      <a:pt x="414553" y="50660"/>
                    </a:lnTo>
                    <a:lnTo>
                      <a:pt x="414553" y="43535"/>
                    </a:lnTo>
                    <a:lnTo>
                      <a:pt x="413956" y="33743"/>
                    </a:lnTo>
                    <a:lnTo>
                      <a:pt x="412280" y="29832"/>
                    </a:lnTo>
                    <a:lnTo>
                      <a:pt x="411975" y="29095"/>
                    </a:lnTo>
                    <a:lnTo>
                      <a:pt x="405206" y="28219"/>
                    </a:lnTo>
                    <a:lnTo>
                      <a:pt x="405206" y="28079"/>
                    </a:lnTo>
                    <a:lnTo>
                      <a:pt x="411911" y="26758"/>
                    </a:lnTo>
                    <a:lnTo>
                      <a:pt x="412419" y="25958"/>
                    </a:lnTo>
                    <a:lnTo>
                      <a:pt x="415340" y="21361"/>
                    </a:lnTo>
                    <a:lnTo>
                      <a:pt x="415340" y="5486"/>
                    </a:lnTo>
                    <a:lnTo>
                      <a:pt x="410375" y="2540"/>
                    </a:lnTo>
                    <a:lnTo>
                      <a:pt x="410375" y="9499"/>
                    </a:lnTo>
                    <a:lnTo>
                      <a:pt x="410375" y="22148"/>
                    </a:lnTo>
                    <a:lnTo>
                      <a:pt x="405206" y="25958"/>
                    </a:lnTo>
                    <a:lnTo>
                      <a:pt x="380631" y="25958"/>
                    </a:lnTo>
                    <a:lnTo>
                      <a:pt x="380631" y="5486"/>
                    </a:lnTo>
                    <a:lnTo>
                      <a:pt x="406590" y="5486"/>
                    </a:lnTo>
                    <a:lnTo>
                      <a:pt x="410375" y="9499"/>
                    </a:lnTo>
                    <a:lnTo>
                      <a:pt x="410375" y="2540"/>
                    </a:lnTo>
                    <a:lnTo>
                      <a:pt x="408127" y="1244"/>
                    </a:lnTo>
                    <a:lnTo>
                      <a:pt x="375678" y="1244"/>
                    </a:lnTo>
                    <a:lnTo>
                      <a:pt x="375678" y="53276"/>
                    </a:lnTo>
                    <a:lnTo>
                      <a:pt x="380631" y="53276"/>
                    </a:lnTo>
                    <a:lnTo>
                      <a:pt x="380631" y="30187"/>
                    </a:lnTo>
                    <a:lnTo>
                      <a:pt x="399427" y="30187"/>
                    </a:lnTo>
                    <a:lnTo>
                      <a:pt x="408851" y="29832"/>
                    </a:lnTo>
                    <a:lnTo>
                      <a:pt x="409435" y="37909"/>
                    </a:lnTo>
                    <a:lnTo>
                      <a:pt x="410006" y="47371"/>
                    </a:lnTo>
                    <a:lnTo>
                      <a:pt x="410006" y="51244"/>
                    </a:lnTo>
                    <a:lnTo>
                      <a:pt x="411264" y="53276"/>
                    </a:lnTo>
                    <a:lnTo>
                      <a:pt x="416725" y="53276"/>
                    </a:lnTo>
                    <a:close/>
                  </a:path>
                  <a:path w="560704" h="54609">
                    <a:moveTo>
                      <a:pt x="466902" y="53263"/>
                    </a:moveTo>
                    <a:lnTo>
                      <a:pt x="460565" y="37096"/>
                    </a:lnTo>
                    <a:lnTo>
                      <a:pt x="458914" y="32867"/>
                    </a:lnTo>
                    <a:lnTo>
                      <a:pt x="453580" y="19253"/>
                    </a:lnTo>
                    <a:lnTo>
                      <a:pt x="453580" y="32867"/>
                    </a:lnTo>
                    <a:lnTo>
                      <a:pt x="433108" y="32867"/>
                    </a:lnTo>
                    <a:lnTo>
                      <a:pt x="443509" y="6184"/>
                    </a:lnTo>
                    <a:lnTo>
                      <a:pt x="453580" y="32867"/>
                    </a:lnTo>
                    <a:lnTo>
                      <a:pt x="453580" y="19253"/>
                    </a:lnTo>
                    <a:lnTo>
                      <a:pt x="448462" y="6184"/>
                    </a:lnTo>
                    <a:lnTo>
                      <a:pt x="446519" y="1231"/>
                    </a:lnTo>
                    <a:lnTo>
                      <a:pt x="440982" y="1231"/>
                    </a:lnTo>
                    <a:lnTo>
                      <a:pt x="419976" y="53263"/>
                    </a:lnTo>
                    <a:lnTo>
                      <a:pt x="425310" y="53263"/>
                    </a:lnTo>
                    <a:lnTo>
                      <a:pt x="431558" y="37096"/>
                    </a:lnTo>
                    <a:lnTo>
                      <a:pt x="455269" y="37096"/>
                    </a:lnTo>
                    <a:lnTo>
                      <a:pt x="461594" y="53263"/>
                    </a:lnTo>
                    <a:lnTo>
                      <a:pt x="466902" y="53263"/>
                    </a:lnTo>
                    <a:close/>
                  </a:path>
                  <a:path w="560704" h="54609">
                    <a:moveTo>
                      <a:pt x="512533" y="1244"/>
                    </a:moveTo>
                    <a:lnTo>
                      <a:pt x="507593" y="1244"/>
                    </a:lnTo>
                    <a:lnTo>
                      <a:pt x="507593" y="45275"/>
                    </a:lnTo>
                    <a:lnTo>
                      <a:pt x="507441" y="45275"/>
                    </a:lnTo>
                    <a:lnTo>
                      <a:pt x="477100" y="1244"/>
                    </a:lnTo>
                    <a:lnTo>
                      <a:pt x="471576" y="1244"/>
                    </a:lnTo>
                    <a:lnTo>
                      <a:pt x="471576" y="53276"/>
                    </a:lnTo>
                    <a:lnTo>
                      <a:pt x="476529" y="53276"/>
                    </a:lnTo>
                    <a:lnTo>
                      <a:pt x="476529" y="9258"/>
                    </a:lnTo>
                    <a:lnTo>
                      <a:pt x="476656" y="9258"/>
                    </a:lnTo>
                    <a:lnTo>
                      <a:pt x="506971" y="53276"/>
                    </a:lnTo>
                    <a:lnTo>
                      <a:pt x="512533" y="53276"/>
                    </a:lnTo>
                    <a:lnTo>
                      <a:pt x="512533" y="1244"/>
                    </a:lnTo>
                    <a:close/>
                  </a:path>
                  <a:path w="560704" h="54609">
                    <a:moveTo>
                      <a:pt x="560514" y="27279"/>
                    </a:moveTo>
                    <a:lnTo>
                      <a:pt x="558977" y="16065"/>
                    </a:lnTo>
                    <a:lnTo>
                      <a:pt x="555548" y="9994"/>
                    </a:lnTo>
                    <a:lnTo>
                      <a:pt x="555548" y="27279"/>
                    </a:lnTo>
                    <a:lnTo>
                      <a:pt x="554304" y="37236"/>
                    </a:lnTo>
                    <a:lnTo>
                      <a:pt x="550430" y="44018"/>
                    </a:lnTo>
                    <a:lnTo>
                      <a:pt x="543750" y="47866"/>
                    </a:lnTo>
                    <a:lnTo>
                      <a:pt x="534098" y="49060"/>
                    </a:lnTo>
                    <a:lnTo>
                      <a:pt x="523544" y="49060"/>
                    </a:lnTo>
                    <a:lnTo>
                      <a:pt x="523544" y="5486"/>
                    </a:lnTo>
                    <a:lnTo>
                      <a:pt x="534098" y="5486"/>
                    </a:lnTo>
                    <a:lnTo>
                      <a:pt x="543750" y="6667"/>
                    </a:lnTo>
                    <a:lnTo>
                      <a:pt x="550430" y="10528"/>
                    </a:lnTo>
                    <a:lnTo>
                      <a:pt x="554304" y="17310"/>
                    </a:lnTo>
                    <a:lnTo>
                      <a:pt x="555548" y="27279"/>
                    </a:lnTo>
                    <a:lnTo>
                      <a:pt x="555548" y="9994"/>
                    </a:lnTo>
                    <a:lnTo>
                      <a:pt x="554431" y="8001"/>
                    </a:lnTo>
                    <a:lnTo>
                      <a:pt x="550608" y="5486"/>
                    </a:lnTo>
                    <a:lnTo>
                      <a:pt x="546938" y="3060"/>
                    </a:lnTo>
                    <a:lnTo>
                      <a:pt x="536587" y="1244"/>
                    </a:lnTo>
                    <a:lnTo>
                      <a:pt x="518591" y="1244"/>
                    </a:lnTo>
                    <a:lnTo>
                      <a:pt x="518591" y="53276"/>
                    </a:lnTo>
                    <a:lnTo>
                      <a:pt x="536587" y="53276"/>
                    </a:lnTo>
                    <a:lnTo>
                      <a:pt x="546938" y="51473"/>
                    </a:lnTo>
                    <a:lnTo>
                      <a:pt x="550595" y="49060"/>
                    </a:lnTo>
                    <a:lnTo>
                      <a:pt x="554431" y="46545"/>
                    </a:lnTo>
                    <a:lnTo>
                      <a:pt x="558977" y="38493"/>
                    </a:lnTo>
                    <a:lnTo>
                      <a:pt x="560514" y="27279"/>
                    </a:lnTo>
                    <a:close/>
                  </a:path>
                </a:pathLst>
              </a:custGeom>
              <a:solidFill>
                <a:srgbClr val="231F20"/>
              </a:solidFill>
            </p:spPr>
            <p:txBody>
              <a:bodyPr wrap="square" lIns="0" tIns="0" rIns="0" bIns="0" rtlCol="0"/>
              <a:lstStyle/>
              <a:p>
                <a:endParaRPr/>
              </a:p>
            </p:txBody>
          </p:sp>
        </p:grpSp>
        <p:sp>
          <p:nvSpPr>
            <p:cNvPr id="35" name="object 80">
              <a:extLst>
                <a:ext uri="{FF2B5EF4-FFF2-40B4-BE49-F238E27FC236}">
                  <a16:creationId xmlns:a16="http://schemas.microsoft.com/office/drawing/2014/main" id="{06AE09E6-DBDB-5231-5337-282E75DC84CB}"/>
                </a:ext>
              </a:extLst>
            </p:cNvPr>
            <p:cNvSpPr/>
            <p:nvPr/>
          </p:nvSpPr>
          <p:spPr>
            <a:xfrm>
              <a:off x="4635296" y="9739274"/>
              <a:ext cx="1536065" cy="363220"/>
            </a:xfrm>
            <a:custGeom>
              <a:avLst/>
              <a:gdLst/>
              <a:ahLst/>
              <a:cxnLst/>
              <a:rect l="l" t="t" r="r" b="b"/>
              <a:pathLst>
                <a:path w="1536064" h="363220">
                  <a:moveTo>
                    <a:pt x="239102" y="584"/>
                  </a:moveTo>
                  <a:lnTo>
                    <a:pt x="154762" y="584"/>
                  </a:lnTo>
                  <a:lnTo>
                    <a:pt x="112610" y="7442"/>
                  </a:lnTo>
                  <a:lnTo>
                    <a:pt x="77901" y="27457"/>
                  </a:lnTo>
                  <a:lnTo>
                    <a:pt x="51943" y="59715"/>
                  </a:lnTo>
                  <a:lnTo>
                    <a:pt x="36042" y="103352"/>
                  </a:lnTo>
                  <a:lnTo>
                    <a:pt x="3225" y="257479"/>
                  </a:lnTo>
                  <a:lnTo>
                    <a:pt x="0" y="281546"/>
                  </a:lnTo>
                  <a:lnTo>
                    <a:pt x="1041" y="303123"/>
                  </a:lnTo>
                  <a:lnTo>
                    <a:pt x="27127" y="348475"/>
                  </a:lnTo>
                  <a:lnTo>
                    <a:pt x="77063" y="362356"/>
                  </a:lnTo>
                  <a:lnTo>
                    <a:pt x="77012" y="362521"/>
                  </a:lnTo>
                  <a:lnTo>
                    <a:pt x="163728" y="362521"/>
                  </a:lnTo>
                  <a:lnTo>
                    <a:pt x="180403" y="294525"/>
                  </a:lnTo>
                  <a:lnTo>
                    <a:pt x="97637" y="294513"/>
                  </a:lnTo>
                  <a:lnTo>
                    <a:pt x="93230" y="294513"/>
                  </a:lnTo>
                  <a:lnTo>
                    <a:pt x="84836" y="292201"/>
                  </a:lnTo>
                  <a:lnTo>
                    <a:pt x="117906" y="98005"/>
                  </a:lnTo>
                  <a:lnTo>
                    <a:pt x="140817" y="70142"/>
                  </a:lnTo>
                  <a:lnTo>
                    <a:pt x="221005" y="70142"/>
                  </a:lnTo>
                  <a:lnTo>
                    <a:pt x="239102" y="584"/>
                  </a:lnTo>
                  <a:close/>
                </a:path>
                <a:path w="1536064" h="363220">
                  <a:moveTo>
                    <a:pt x="362343" y="0"/>
                  </a:moveTo>
                  <a:lnTo>
                    <a:pt x="281622" y="0"/>
                  </a:lnTo>
                  <a:lnTo>
                    <a:pt x="204482" y="362826"/>
                  </a:lnTo>
                  <a:lnTo>
                    <a:pt x="285216" y="362826"/>
                  </a:lnTo>
                  <a:lnTo>
                    <a:pt x="362343" y="0"/>
                  </a:lnTo>
                  <a:close/>
                </a:path>
                <a:path w="1536064" h="363220">
                  <a:moveTo>
                    <a:pt x="595464" y="266"/>
                  </a:moveTo>
                  <a:lnTo>
                    <a:pt x="493953" y="266"/>
                  </a:lnTo>
                  <a:lnTo>
                    <a:pt x="452551" y="7785"/>
                  </a:lnTo>
                  <a:lnTo>
                    <a:pt x="418287" y="28028"/>
                  </a:lnTo>
                  <a:lnTo>
                    <a:pt x="392569" y="60185"/>
                  </a:lnTo>
                  <a:lnTo>
                    <a:pt x="376821" y="103352"/>
                  </a:lnTo>
                  <a:lnTo>
                    <a:pt x="343014" y="258483"/>
                  </a:lnTo>
                  <a:lnTo>
                    <a:pt x="337921" y="311454"/>
                  </a:lnTo>
                  <a:lnTo>
                    <a:pt x="341744" y="330936"/>
                  </a:lnTo>
                  <a:lnTo>
                    <a:pt x="378460" y="361988"/>
                  </a:lnTo>
                  <a:lnTo>
                    <a:pt x="391350" y="363067"/>
                  </a:lnTo>
                  <a:lnTo>
                    <a:pt x="442963" y="363067"/>
                  </a:lnTo>
                  <a:lnTo>
                    <a:pt x="442937" y="363194"/>
                  </a:lnTo>
                  <a:lnTo>
                    <a:pt x="521677" y="363194"/>
                  </a:lnTo>
                  <a:lnTo>
                    <a:pt x="562571" y="171005"/>
                  </a:lnTo>
                  <a:lnTo>
                    <a:pt x="485825" y="171005"/>
                  </a:lnTo>
                  <a:lnTo>
                    <a:pt x="458952" y="294335"/>
                  </a:lnTo>
                  <a:lnTo>
                    <a:pt x="427697" y="294335"/>
                  </a:lnTo>
                  <a:lnTo>
                    <a:pt x="424624" y="293192"/>
                  </a:lnTo>
                  <a:lnTo>
                    <a:pt x="418071" y="285102"/>
                  </a:lnTo>
                  <a:lnTo>
                    <a:pt x="459346" y="97332"/>
                  </a:lnTo>
                  <a:lnTo>
                    <a:pt x="461352" y="90614"/>
                  </a:lnTo>
                  <a:lnTo>
                    <a:pt x="465620" y="81991"/>
                  </a:lnTo>
                  <a:lnTo>
                    <a:pt x="472617" y="74244"/>
                  </a:lnTo>
                  <a:lnTo>
                    <a:pt x="482815" y="70154"/>
                  </a:lnTo>
                  <a:lnTo>
                    <a:pt x="580428" y="70281"/>
                  </a:lnTo>
                  <a:lnTo>
                    <a:pt x="595464" y="266"/>
                  </a:lnTo>
                  <a:close/>
                </a:path>
                <a:path w="1536064" h="363220">
                  <a:moveTo>
                    <a:pt x="940473" y="330"/>
                  </a:moveTo>
                  <a:lnTo>
                    <a:pt x="858862" y="330"/>
                  </a:lnTo>
                  <a:lnTo>
                    <a:pt x="790790" y="219265"/>
                  </a:lnTo>
                  <a:lnTo>
                    <a:pt x="817384" y="330"/>
                  </a:lnTo>
                  <a:lnTo>
                    <a:pt x="739305" y="330"/>
                  </a:lnTo>
                  <a:lnTo>
                    <a:pt x="673404" y="219989"/>
                  </a:lnTo>
                  <a:lnTo>
                    <a:pt x="697001" y="330"/>
                  </a:lnTo>
                  <a:lnTo>
                    <a:pt x="614235" y="330"/>
                  </a:lnTo>
                  <a:lnTo>
                    <a:pt x="592975" y="362813"/>
                  </a:lnTo>
                  <a:lnTo>
                    <a:pt x="680974" y="362813"/>
                  </a:lnTo>
                  <a:lnTo>
                    <a:pt x="740740" y="178409"/>
                  </a:lnTo>
                  <a:lnTo>
                    <a:pt x="719759" y="362813"/>
                  </a:lnTo>
                  <a:lnTo>
                    <a:pt x="807859" y="362813"/>
                  </a:lnTo>
                  <a:lnTo>
                    <a:pt x="940473" y="330"/>
                  </a:lnTo>
                  <a:close/>
                </a:path>
                <a:path w="1536064" h="363220">
                  <a:moveTo>
                    <a:pt x="1131989" y="914"/>
                  </a:moveTo>
                  <a:lnTo>
                    <a:pt x="962494" y="914"/>
                  </a:lnTo>
                  <a:lnTo>
                    <a:pt x="885367" y="362813"/>
                  </a:lnTo>
                  <a:lnTo>
                    <a:pt x="1058405" y="362813"/>
                  </a:lnTo>
                  <a:lnTo>
                    <a:pt x="1074445" y="287337"/>
                  </a:lnTo>
                  <a:lnTo>
                    <a:pt x="982141" y="287337"/>
                  </a:lnTo>
                  <a:lnTo>
                    <a:pt x="997026" y="217309"/>
                  </a:lnTo>
                  <a:lnTo>
                    <a:pt x="1074750" y="217309"/>
                  </a:lnTo>
                  <a:lnTo>
                    <a:pt x="1091768" y="138099"/>
                  </a:lnTo>
                  <a:lnTo>
                    <a:pt x="1014069" y="138099"/>
                  </a:lnTo>
                  <a:lnTo>
                    <a:pt x="1027188" y="76377"/>
                  </a:lnTo>
                  <a:lnTo>
                    <a:pt x="1115936" y="76377"/>
                  </a:lnTo>
                  <a:lnTo>
                    <a:pt x="1131989" y="914"/>
                  </a:lnTo>
                  <a:close/>
                </a:path>
                <a:path w="1536064" h="363220">
                  <a:moveTo>
                    <a:pt x="1266164" y="287337"/>
                  </a:moveTo>
                  <a:lnTo>
                    <a:pt x="1187272" y="287337"/>
                  </a:lnTo>
                  <a:lnTo>
                    <a:pt x="1248029" y="330"/>
                  </a:lnTo>
                  <a:lnTo>
                    <a:pt x="1167295" y="330"/>
                  </a:lnTo>
                  <a:lnTo>
                    <a:pt x="1090498" y="362813"/>
                  </a:lnTo>
                  <a:lnTo>
                    <a:pt x="1250124" y="362813"/>
                  </a:lnTo>
                  <a:lnTo>
                    <a:pt x="1266164" y="287337"/>
                  </a:lnTo>
                  <a:close/>
                </a:path>
                <a:path w="1536064" h="363220">
                  <a:moveTo>
                    <a:pt x="1535671" y="82410"/>
                  </a:moveTo>
                  <a:lnTo>
                    <a:pt x="1529397" y="41986"/>
                  </a:lnTo>
                  <a:lnTo>
                    <a:pt x="1493875" y="7556"/>
                  </a:lnTo>
                  <a:lnTo>
                    <a:pt x="1457388" y="1257"/>
                  </a:lnTo>
                  <a:lnTo>
                    <a:pt x="1457388" y="79844"/>
                  </a:lnTo>
                  <a:lnTo>
                    <a:pt x="1453578" y="97790"/>
                  </a:lnTo>
                  <a:lnTo>
                    <a:pt x="1418196" y="268884"/>
                  </a:lnTo>
                  <a:lnTo>
                    <a:pt x="1399527" y="293471"/>
                  </a:lnTo>
                  <a:lnTo>
                    <a:pt x="1365567" y="293471"/>
                  </a:lnTo>
                  <a:lnTo>
                    <a:pt x="1408849" y="70319"/>
                  </a:lnTo>
                  <a:lnTo>
                    <a:pt x="1437792" y="70319"/>
                  </a:lnTo>
                  <a:lnTo>
                    <a:pt x="1437716" y="70612"/>
                  </a:lnTo>
                  <a:lnTo>
                    <a:pt x="1442123" y="70612"/>
                  </a:lnTo>
                  <a:lnTo>
                    <a:pt x="1450848" y="71742"/>
                  </a:lnTo>
                  <a:lnTo>
                    <a:pt x="1452727" y="74091"/>
                  </a:lnTo>
                  <a:lnTo>
                    <a:pt x="1457388" y="79844"/>
                  </a:lnTo>
                  <a:lnTo>
                    <a:pt x="1457388" y="1257"/>
                  </a:lnTo>
                  <a:lnTo>
                    <a:pt x="1457375" y="1092"/>
                  </a:lnTo>
                  <a:lnTo>
                    <a:pt x="1350098" y="838"/>
                  </a:lnTo>
                  <a:lnTo>
                    <a:pt x="1273530" y="362826"/>
                  </a:lnTo>
                  <a:lnTo>
                    <a:pt x="1352105" y="362826"/>
                  </a:lnTo>
                  <a:lnTo>
                    <a:pt x="1352156" y="362521"/>
                  </a:lnTo>
                  <a:lnTo>
                    <a:pt x="1384363" y="362521"/>
                  </a:lnTo>
                  <a:lnTo>
                    <a:pt x="1384338" y="362686"/>
                  </a:lnTo>
                  <a:lnTo>
                    <a:pt x="1385430" y="362521"/>
                  </a:lnTo>
                  <a:lnTo>
                    <a:pt x="1426006" y="356387"/>
                  </a:lnTo>
                  <a:lnTo>
                    <a:pt x="1459699" y="337616"/>
                  </a:lnTo>
                  <a:lnTo>
                    <a:pt x="1484642" y="306590"/>
                  </a:lnTo>
                  <a:lnTo>
                    <a:pt x="1500060" y="263525"/>
                  </a:lnTo>
                  <a:lnTo>
                    <a:pt x="1532458" y="106476"/>
                  </a:lnTo>
                  <a:lnTo>
                    <a:pt x="1535671" y="82410"/>
                  </a:lnTo>
                  <a:close/>
                </a:path>
              </a:pathLst>
            </a:custGeom>
            <a:solidFill>
              <a:srgbClr val="0093D0"/>
            </a:solidFill>
          </p:spPr>
          <p:txBody>
            <a:bodyPr wrap="square" lIns="0" tIns="0" rIns="0" bIns="0" rtlCol="0"/>
            <a:lstStyle/>
            <a:p>
              <a:endParaRPr dirty="0"/>
            </a:p>
          </p:txBody>
        </p:sp>
      </p:grpSp>
      <p:pic>
        <p:nvPicPr>
          <p:cNvPr id="38" name="Picture 37">
            <a:extLst>
              <a:ext uri="{FF2B5EF4-FFF2-40B4-BE49-F238E27FC236}">
                <a16:creationId xmlns:a16="http://schemas.microsoft.com/office/drawing/2014/main" id="{94C36BE8-12D5-2722-08B7-7D49C061EA3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75443" y="7134412"/>
            <a:ext cx="3044598" cy="3043836"/>
          </a:xfrm>
          <a:prstGeom prst="rect">
            <a:avLst/>
          </a:prstGeom>
          <a:ln>
            <a:noFill/>
          </a:ln>
          <a:effectLst/>
        </p:spPr>
      </p:pic>
      <p:sp>
        <p:nvSpPr>
          <p:cNvPr id="39" name="object 311">
            <a:extLst>
              <a:ext uri="{FF2B5EF4-FFF2-40B4-BE49-F238E27FC236}">
                <a16:creationId xmlns:a16="http://schemas.microsoft.com/office/drawing/2014/main" id="{4A26CB1B-D7CB-07FF-8A74-380B61440908}"/>
              </a:ext>
            </a:extLst>
          </p:cNvPr>
          <p:cNvSpPr txBox="1"/>
          <p:nvPr/>
        </p:nvSpPr>
        <p:spPr>
          <a:xfrm>
            <a:off x="1952621" y="9746912"/>
            <a:ext cx="2193395" cy="605294"/>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Barlow Condensed"/>
                <a:cs typeface="Barlow Condensed"/>
              </a:rPr>
              <a:t>CIGWELD</a:t>
            </a:r>
            <a:r>
              <a:rPr sz="900" spc="-15" dirty="0">
                <a:solidFill>
                  <a:srgbClr val="231F20"/>
                </a:solidFill>
                <a:latin typeface="Barlow Condensed"/>
                <a:cs typeface="Barlow Condensed"/>
              </a:rPr>
              <a:t> </a:t>
            </a:r>
            <a:r>
              <a:rPr sz="900" dirty="0">
                <a:solidFill>
                  <a:srgbClr val="231F20"/>
                </a:solidFill>
                <a:latin typeface="Barlow Condensed"/>
                <a:cs typeface="Barlow Condensed"/>
              </a:rPr>
              <a:t>Data Sheet</a:t>
            </a:r>
            <a:r>
              <a:rPr sz="900" spc="-5" dirty="0">
                <a:solidFill>
                  <a:srgbClr val="231F20"/>
                </a:solidFill>
                <a:latin typeface="Barlow Condensed"/>
                <a:cs typeface="Barlow Condensed"/>
              </a:rPr>
              <a:t> </a:t>
            </a:r>
            <a:endParaRPr lang="en-US" sz="900" spc="-5" dirty="0">
              <a:solidFill>
                <a:srgbClr val="231F20"/>
              </a:solidFill>
              <a:latin typeface="Barlow Condensed"/>
              <a:cs typeface="Barlow Condensed"/>
            </a:endParaRPr>
          </a:p>
          <a:p>
            <a:pPr marL="12700">
              <a:lnSpc>
                <a:spcPct val="100000"/>
              </a:lnSpc>
              <a:spcBef>
                <a:spcPts val="100"/>
              </a:spcBef>
            </a:pPr>
            <a:r>
              <a:rPr lang="en-US" sz="900" b="1" spc="-5" dirty="0">
                <a:solidFill>
                  <a:srgbClr val="231F20"/>
                </a:solidFill>
                <a:latin typeface="Barlow Condensed"/>
                <a:cs typeface="Barlow Condensed"/>
              </a:rPr>
              <a:t>TUNGSTEN ELECTRODES PDS </a:t>
            </a:r>
            <a:r>
              <a:rPr sz="900" b="1" dirty="0">
                <a:solidFill>
                  <a:srgbClr val="231F20"/>
                </a:solidFill>
                <a:latin typeface="Barlow Condensed"/>
                <a:cs typeface="Barlow Condensed"/>
              </a:rPr>
              <a:t>V</a:t>
            </a:r>
            <a:r>
              <a:rPr lang="en-AU" sz="900" b="1" dirty="0">
                <a:solidFill>
                  <a:srgbClr val="231F20"/>
                </a:solidFill>
                <a:latin typeface="Barlow Condensed"/>
                <a:cs typeface="Barlow Condensed"/>
              </a:rPr>
              <a:t>2</a:t>
            </a:r>
            <a:r>
              <a:rPr sz="900" b="1" dirty="0">
                <a:solidFill>
                  <a:srgbClr val="231F20"/>
                </a:solidFill>
                <a:latin typeface="Barlow Condensed"/>
                <a:cs typeface="Barlow Condensed"/>
              </a:rPr>
              <a:t>-</a:t>
            </a:r>
            <a:r>
              <a:rPr sz="900" b="1" spc="-20" dirty="0">
                <a:solidFill>
                  <a:srgbClr val="231F20"/>
                </a:solidFill>
                <a:latin typeface="Barlow Condensed"/>
                <a:cs typeface="Barlow Condensed"/>
              </a:rPr>
              <a:t>202</a:t>
            </a:r>
            <a:r>
              <a:rPr lang="en-US" sz="900" b="1" spc="-20" dirty="0">
                <a:solidFill>
                  <a:srgbClr val="231F20"/>
                </a:solidFill>
                <a:latin typeface="Barlow Condensed"/>
                <a:cs typeface="Barlow Condensed"/>
              </a:rPr>
              <a:t>5</a:t>
            </a:r>
            <a:endParaRPr sz="900" dirty="0">
              <a:latin typeface="Barlow Condensed"/>
              <a:cs typeface="Barlow Condensed"/>
            </a:endParaRPr>
          </a:p>
          <a:p>
            <a:pPr marL="12700">
              <a:lnSpc>
                <a:spcPct val="100000"/>
              </a:lnSpc>
              <a:spcBef>
                <a:spcPts val="100"/>
              </a:spcBef>
            </a:pPr>
            <a:r>
              <a:rPr sz="900" dirty="0">
                <a:solidFill>
                  <a:srgbClr val="231F20"/>
                </a:solidFill>
                <a:latin typeface="Barlow Condensed"/>
                <a:cs typeface="Barlow Condensed"/>
              </a:rPr>
              <a:t>CIGWELD</a:t>
            </a:r>
            <a:r>
              <a:rPr sz="900" spc="-15" dirty="0">
                <a:solidFill>
                  <a:srgbClr val="231F20"/>
                </a:solidFill>
                <a:latin typeface="Barlow Condensed"/>
                <a:cs typeface="Barlow Condensed"/>
              </a:rPr>
              <a:t> </a:t>
            </a:r>
            <a:r>
              <a:rPr sz="900" dirty="0">
                <a:solidFill>
                  <a:srgbClr val="231F20"/>
                </a:solidFill>
                <a:latin typeface="Barlow Condensed"/>
                <a:cs typeface="Barlow Condensed"/>
              </a:rPr>
              <a:t>Pty</a:t>
            </a:r>
            <a:r>
              <a:rPr sz="900" spc="-5" dirty="0">
                <a:solidFill>
                  <a:srgbClr val="231F20"/>
                </a:solidFill>
                <a:latin typeface="Barlow Condensed"/>
                <a:cs typeface="Barlow Condensed"/>
              </a:rPr>
              <a:t> </a:t>
            </a:r>
            <a:r>
              <a:rPr sz="900" dirty="0">
                <a:solidFill>
                  <a:srgbClr val="231F20"/>
                </a:solidFill>
                <a:latin typeface="Barlow Condensed"/>
                <a:cs typeface="Barlow Condensed"/>
              </a:rPr>
              <a:t>Ltd An</a:t>
            </a:r>
            <a:r>
              <a:rPr sz="900" spc="-5" dirty="0">
                <a:solidFill>
                  <a:srgbClr val="231F20"/>
                </a:solidFill>
                <a:latin typeface="Barlow Condensed"/>
                <a:cs typeface="Barlow Condensed"/>
              </a:rPr>
              <a:t> </a:t>
            </a:r>
            <a:r>
              <a:rPr sz="900" dirty="0">
                <a:solidFill>
                  <a:srgbClr val="231F20"/>
                </a:solidFill>
                <a:latin typeface="Barlow Condensed"/>
                <a:cs typeface="Barlow Condensed"/>
              </a:rPr>
              <a:t>ESAB </a:t>
            </a:r>
            <a:r>
              <a:rPr sz="900" spc="-10" dirty="0">
                <a:solidFill>
                  <a:srgbClr val="231F20"/>
                </a:solidFill>
                <a:latin typeface="Barlow Condensed"/>
                <a:cs typeface="Barlow Condensed"/>
              </a:rPr>
              <a:t>Brand.</a:t>
            </a:r>
            <a:endParaRPr sz="900" dirty="0">
              <a:latin typeface="Barlow Condensed"/>
              <a:cs typeface="Barlow Condensed"/>
            </a:endParaRPr>
          </a:p>
          <a:p>
            <a:pPr marL="12700">
              <a:lnSpc>
                <a:spcPct val="100000"/>
              </a:lnSpc>
              <a:spcBef>
                <a:spcPts val="105"/>
              </a:spcBef>
            </a:pPr>
            <a:r>
              <a:rPr sz="900" b="1" spc="-10" dirty="0">
                <a:solidFill>
                  <a:srgbClr val="231F20"/>
                </a:solidFill>
                <a:latin typeface="Barlow Condensed"/>
                <a:cs typeface="Barlow Condensed"/>
                <a:hlinkClick r:id="rId13"/>
              </a:rPr>
              <a:t>www.cigweld.com.au</a:t>
            </a:r>
            <a:endParaRPr sz="900" dirty="0">
              <a:latin typeface="Barlow Condensed"/>
              <a:cs typeface="Barlow Condensed"/>
            </a:endParaRPr>
          </a:p>
        </p:txBody>
      </p:sp>
      <p:sp>
        <p:nvSpPr>
          <p:cNvPr id="63" name="Rectangle 62">
            <a:extLst>
              <a:ext uri="{FF2B5EF4-FFF2-40B4-BE49-F238E27FC236}">
                <a16:creationId xmlns:a16="http://schemas.microsoft.com/office/drawing/2014/main" id="{30E43CCA-0912-E442-F3CB-B130DC450B79}"/>
              </a:ext>
            </a:extLst>
          </p:cNvPr>
          <p:cNvSpPr/>
          <p:nvPr/>
        </p:nvSpPr>
        <p:spPr>
          <a:xfrm>
            <a:off x="6576031" y="92684"/>
            <a:ext cx="785676" cy="6550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9" name="Picture 48" descr="A black circle with letters and a wave&#10;&#10;Description automatically generated">
            <a:extLst>
              <a:ext uri="{FF2B5EF4-FFF2-40B4-BE49-F238E27FC236}">
                <a16:creationId xmlns:a16="http://schemas.microsoft.com/office/drawing/2014/main" id="{8852EE5B-F0F7-0B29-928C-87AF49C1F3E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201" b="-1201"/>
          <a:stretch/>
        </p:blipFill>
        <p:spPr>
          <a:xfrm>
            <a:off x="6721636" y="103438"/>
            <a:ext cx="494465" cy="508665"/>
          </a:xfrm>
          <a:prstGeom prst="rect">
            <a:avLst/>
          </a:prstGeom>
          <a:noFill/>
          <a:ln w="3175">
            <a:noFill/>
          </a:ln>
        </p:spPr>
      </p:pic>
      <p:pic>
        <p:nvPicPr>
          <p:cNvPr id="65" name="Picture 64">
            <a:extLst>
              <a:ext uri="{FF2B5EF4-FFF2-40B4-BE49-F238E27FC236}">
                <a16:creationId xmlns:a16="http://schemas.microsoft.com/office/drawing/2014/main" id="{0AF9BFCB-E5E0-6DEE-8080-2A4B84C62859}"/>
              </a:ext>
            </a:extLst>
          </p:cNvPr>
          <p:cNvPicPr>
            <a:picLocks noChangeAspect="1"/>
          </p:cNvPicPr>
          <p:nvPr/>
        </p:nvPicPr>
        <p:blipFill>
          <a:blip r:embed="rId15"/>
          <a:srcRect t="18235"/>
          <a:stretch/>
        </p:blipFill>
        <p:spPr>
          <a:xfrm>
            <a:off x="4136876" y="7581708"/>
            <a:ext cx="1343522" cy="822416"/>
          </a:xfrm>
          <a:prstGeom prst="rect">
            <a:avLst/>
          </a:prstGeom>
        </p:spPr>
      </p:pic>
    </p:spTree>
    <p:extLst>
      <p:ext uri="{BB962C8B-B14F-4D97-AF65-F5344CB8AC3E}">
        <p14:creationId xmlns:p14="http://schemas.microsoft.com/office/powerpoint/2010/main" val="102495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bject 43"/>
          <p:cNvSpPr txBox="1"/>
          <p:nvPr/>
        </p:nvSpPr>
        <p:spPr>
          <a:xfrm>
            <a:off x="7201099" y="10033182"/>
            <a:ext cx="92333" cy="240029"/>
          </a:xfrm>
          <a:prstGeom prst="rect">
            <a:avLst/>
          </a:prstGeom>
        </p:spPr>
        <p:txBody>
          <a:bodyPr vert="vert270" wrap="square" lIns="0" tIns="12700" rIns="0" bIns="0" rtlCol="0">
            <a:spAutoFit/>
          </a:bodyPr>
          <a:lstStyle/>
          <a:p>
            <a:pPr marL="12700">
              <a:lnSpc>
                <a:spcPct val="100000"/>
              </a:lnSpc>
              <a:spcBef>
                <a:spcPts val="100"/>
              </a:spcBef>
            </a:pPr>
            <a:r>
              <a:rPr sz="600" dirty="0">
                <a:solidFill>
                  <a:srgbClr val="231F20"/>
                </a:solidFill>
                <a:latin typeface="Barlow Condensed"/>
                <a:cs typeface="Barlow Condensed"/>
              </a:rPr>
              <a:t>V</a:t>
            </a:r>
            <a:r>
              <a:rPr lang="en-AU" sz="600" dirty="0">
                <a:solidFill>
                  <a:srgbClr val="231F20"/>
                </a:solidFill>
                <a:latin typeface="Barlow Condensed"/>
                <a:cs typeface="Barlow Condensed"/>
              </a:rPr>
              <a:t>1</a:t>
            </a:r>
            <a:r>
              <a:rPr sz="600" dirty="0">
                <a:solidFill>
                  <a:srgbClr val="231F20"/>
                </a:solidFill>
                <a:latin typeface="Barlow Condensed"/>
                <a:cs typeface="Barlow Condensed"/>
              </a:rPr>
              <a:t>-</a:t>
            </a:r>
            <a:r>
              <a:rPr sz="600" spc="-20" dirty="0">
                <a:solidFill>
                  <a:srgbClr val="231F20"/>
                </a:solidFill>
                <a:latin typeface="Barlow Condensed"/>
                <a:cs typeface="Barlow Condensed"/>
              </a:rPr>
              <a:t>202</a:t>
            </a:r>
            <a:r>
              <a:rPr lang="en-AU" sz="600" spc="-20" dirty="0">
                <a:solidFill>
                  <a:srgbClr val="231F20"/>
                </a:solidFill>
                <a:latin typeface="Barlow Condensed"/>
                <a:cs typeface="Barlow Condensed"/>
              </a:rPr>
              <a:t>4</a:t>
            </a:r>
            <a:endParaRPr sz="600" dirty="0">
              <a:latin typeface="Barlow Condensed"/>
              <a:cs typeface="Barlow Condensed"/>
            </a:endParaRPr>
          </a:p>
        </p:txBody>
      </p:sp>
      <p:sp>
        <p:nvSpPr>
          <p:cNvPr id="50" name="object 50"/>
          <p:cNvSpPr/>
          <p:nvPr/>
        </p:nvSpPr>
        <p:spPr>
          <a:xfrm>
            <a:off x="0" y="10476001"/>
            <a:ext cx="7560309" cy="216535"/>
          </a:xfrm>
          <a:custGeom>
            <a:avLst/>
            <a:gdLst/>
            <a:ahLst/>
            <a:cxnLst/>
            <a:rect l="l" t="t" r="r" b="b"/>
            <a:pathLst>
              <a:path w="7560309" h="216534">
                <a:moveTo>
                  <a:pt x="7559992" y="0"/>
                </a:moveTo>
                <a:lnTo>
                  <a:pt x="0" y="0"/>
                </a:lnTo>
                <a:lnTo>
                  <a:pt x="0" y="216001"/>
                </a:lnTo>
                <a:lnTo>
                  <a:pt x="7559992" y="216001"/>
                </a:lnTo>
                <a:lnTo>
                  <a:pt x="7559992" y="0"/>
                </a:lnTo>
                <a:close/>
              </a:path>
            </a:pathLst>
          </a:custGeom>
          <a:solidFill>
            <a:srgbClr val="002B4C"/>
          </a:solidFill>
        </p:spPr>
        <p:txBody>
          <a:bodyPr wrap="square" lIns="0" tIns="0" rIns="0" bIns="0" rtlCol="0"/>
          <a:lstStyle/>
          <a:p>
            <a:endParaRPr/>
          </a:p>
        </p:txBody>
      </p:sp>
      <p:grpSp>
        <p:nvGrpSpPr>
          <p:cNvPr id="34" name="object 81">
            <a:extLst>
              <a:ext uri="{FF2B5EF4-FFF2-40B4-BE49-F238E27FC236}">
                <a16:creationId xmlns:a16="http://schemas.microsoft.com/office/drawing/2014/main" id="{ACE83422-FC9D-CEC5-195D-887EB037B99F}"/>
              </a:ext>
            </a:extLst>
          </p:cNvPr>
          <p:cNvGrpSpPr/>
          <p:nvPr/>
        </p:nvGrpSpPr>
        <p:grpSpPr>
          <a:xfrm>
            <a:off x="6116902" y="9650267"/>
            <a:ext cx="1026177" cy="701939"/>
            <a:chOff x="6372796" y="9739274"/>
            <a:chExt cx="755650" cy="516890"/>
          </a:xfrm>
        </p:grpSpPr>
        <p:sp>
          <p:nvSpPr>
            <p:cNvPr id="35" name="object 82">
              <a:extLst>
                <a:ext uri="{FF2B5EF4-FFF2-40B4-BE49-F238E27FC236}">
                  <a16:creationId xmlns:a16="http://schemas.microsoft.com/office/drawing/2014/main" id="{542E99E5-8AD0-210A-1E2C-210A6BE6FD07}"/>
                </a:ext>
              </a:extLst>
            </p:cNvPr>
            <p:cNvSpPr/>
            <p:nvPr/>
          </p:nvSpPr>
          <p:spPr>
            <a:xfrm>
              <a:off x="6372796" y="9739274"/>
              <a:ext cx="755650" cy="516890"/>
            </a:xfrm>
            <a:custGeom>
              <a:avLst/>
              <a:gdLst/>
              <a:ahLst/>
              <a:cxnLst/>
              <a:rect l="l" t="t" r="r" b="b"/>
              <a:pathLst>
                <a:path w="755650" h="516890">
                  <a:moveTo>
                    <a:pt x="755205" y="0"/>
                  </a:moveTo>
                  <a:lnTo>
                    <a:pt x="0" y="0"/>
                  </a:lnTo>
                  <a:lnTo>
                    <a:pt x="0" y="516509"/>
                  </a:lnTo>
                  <a:lnTo>
                    <a:pt x="755205" y="516509"/>
                  </a:lnTo>
                  <a:lnTo>
                    <a:pt x="755205" y="0"/>
                  </a:lnTo>
                  <a:close/>
                </a:path>
              </a:pathLst>
            </a:custGeom>
            <a:solidFill>
              <a:srgbClr val="FFE600"/>
            </a:solidFill>
          </p:spPr>
          <p:txBody>
            <a:bodyPr wrap="square" lIns="0" tIns="0" rIns="0" bIns="0" rtlCol="0"/>
            <a:lstStyle/>
            <a:p>
              <a:endParaRPr/>
            </a:p>
          </p:txBody>
        </p:sp>
        <p:pic>
          <p:nvPicPr>
            <p:cNvPr id="36" name="object 83">
              <a:extLst>
                <a:ext uri="{FF2B5EF4-FFF2-40B4-BE49-F238E27FC236}">
                  <a16:creationId xmlns:a16="http://schemas.microsoft.com/office/drawing/2014/main" id="{E666E83E-2C0D-990C-D087-88AC43792436}"/>
                </a:ext>
              </a:extLst>
            </p:cNvPr>
            <p:cNvPicPr/>
            <p:nvPr/>
          </p:nvPicPr>
          <p:blipFill>
            <a:blip r:embed="rId2" cstate="print"/>
            <a:stretch>
              <a:fillRect/>
            </a:stretch>
          </p:blipFill>
          <p:spPr>
            <a:xfrm>
              <a:off x="6572142" y="9941121"/>
              <a:ext cx="359111" cy="111671"/>
            </a:xfrm>
            <a:prstGeom prst="rect">
              <a:avLst/>
            </a:prstGeom>
          </p:spPr>
        </p:pic>
        <p:sp>
          <p:nvSpPr>
            <p:cNvPr id="37" name="object 84">
              <a:extLst>
                <a:ext uri="{FF2B5EF4-FFF2-40B4-BE49-F238E27FC236}">
                  <a16:creationId xmlns:a16="http://schemas.microsoft.com/office/drawing/2014/main" id="{0C850577-9BF7-7AA7-CB2B-A0C1E6515975}"/>
                </a:ext>
              </a:extLst>
            </p:cNvPr>
            <p:cNvSpPr/>
            <p:nvPr/>
          </p:nvSpPr>
          <p:spPr>
            <a:xfrm>
              <a:off x="6476327" y="9844633"/>
              <a:ext cx="548005" cy="306070"/>
            </a:xfrm>
            <a:custGeom>
              <a:avLst/>
              <a:gdLst/>
              <a:ahLst/>
              <a:cxnLst/>
              <a:rect l="l" t="t" r="r" b="b"/>
              <a:pathLst>
                <a:path w="548004" h="306070">
                  <a:moveTo>
                    <a:pt x="451688" y="215112"/>
                  </a:moveTo>
                  <a:lnTo>
                    <a:pt x="95135" y="215112"/>
                  </a:lnTo>
                  <a:lnTo>
                    <a:pt x="0" y="281165"/>
                  </a:lnTo>
                  <a:lnTo>
                    <a:pt x="0" y="306019"/>
                  </a:lnTo>
                  <a:lnTo>
                    <a:pt x="348589" y="306019"/>
                  </a:lnTo>
                  <a:lnTo>
                    <a:pt x="451688" y="236423"/>
                  </a:lnTo>
                  <a:lnTo>
                    <a:pt x="451688" y="215112"/>
                  </a:lnTo>
                  <a:close/>
                </a:path>
                <a:path w="548004" h="306070">
                  <a:moveTo>
                    <a:pt x="540435" y="121818"/>
                  </a:moveTo>
                  <a:lnTo>
                    <a:pt x="539699" y="121539"/>
                  </a:lnTo>
                  <a:lnTo>
                    <a:pt x="539699" y="116052"/>
                  </a:lnTo>
                  <a:lnTo>
                    <a:pt x="539699" y="115709"/>
                  </a:lnTo>
                  <a:lnTo>
                    <a:pt x="539000" y="115227"/>
                  </a:lnTo>
                  <a:lnTo>
                    <a:pt x="537692" y="114655"/>
                  </a:lnTo>
                  <a:lnTo>
                    <a:pt x="539280" y="114134"/>
                  </a:lnTo>
                  <a:lnTo>
                    <a:pt x="539711" y="113372"/>
                  </a:lnTo>
                  <a:lnTo>
                    <a:pt x="540042" y="112801"/>
                  </a:lnTo>
                  <a:lnTo>
                    <a:pt x="540054" y="109143"/>
                  </a:lnTo>
                  <a:lnTo>
                    <a:pt x="539394" y="106413"/>
                  </a:lnTo>
                  <a:lnTo>
                    <a:pt x="536829" y="106413"/>
                  </a:lnTo>
                  <a:lnTo>
                    <a:pt x="536829" y="110388"/>
                  </a:lnTo>
                  <a:lnTo>
                    <a:pt x="536829" y="112801"/>
                  </a:lnTo>
                  <a:lnTo>
                    <a:pt x="536003" y="113372"/>
                  </a:lnTo>
                  <a:lnTo>
                    <a:pt x="530415" y="113372"/>
                  </a:lnTo>
                  <a:lnTo>
                    <a:pt x="530415" y="109143"/>
                  </a:lnTo>
                  <a:lnTo>
                    <a:pt x="536473" y="109143"/>
                  </a:lnTo>
                  <a:lnTo>
                    <a:pt x="536829" y="110388"/>
                  </a:lnTo>
                  <a:lnTo>
                    <a:pt x="536829" y="106413"/>
                  </a:lnTo>
                  <a:lnTo>
                    <a:pt x="527177" y="106413"/>
                  </a:lnTo>
                  <a:lnTo>
                    <a:pt x="527177" y="122237"/>
                  </a:lnTo>
                  <a:lnTo>
                    <a:pt x="530415" y="122237"/>
                  </a:lnTo>
                  <a:lnTo>
                    <a:pt x="530415" y="116052"/>
                  </a:lnTo>
                  <a:lnTo>
                    <a:pt x="536257" y="116052"/>
                  </a:lnTo>
                  <a:lnTo>
                    <a:pt x="536384" y="116878"/>
                  </a:lnTo>
                  <a:lnTo>
                    <a:pt x="536384" y="120675"/>
                  </a:lnTo>
                  <a:lnTo>
                    <a:pt x="536524" y="121488"/>
                  </a:lnTo>
                  <a:lnTo>
                    <a:pt x="536752" y="122237"/>
                  </a:lnTo>
                  <a:lnTo>
                    <a:pt x="540435" y="122237"/>
                  </a:lnTo>
                  <a:lnTo>
                    <a:pt x="540435" y="121818"/>
                  </a:lnTo>
                  <a:close/>
                </a:path>
                <a:path w="548004" h="306070">
                  <a:moveTo>
                    <a:pt x="546328" y="0"/>
                  </a:moveTo>
                  <a:lnTo>
                    <a:pt x="196253" y="0"/>
                  </a:lnTo>
                  <a:lnTo>
                    <a:pt x="95669" y="67208"/>
                  </a:lnTo>
                  <a:lnTo>
                    <a:pt x="95669" y="90170"/>
                  </a:lnTo>
                  <a:lnTo>
                    <a:pt x="449770" y="90170"/>
                  </a:lnTo>
                  <a:lnTo>
                    <a:pt x="546328" y="24587"/>
                  </a:lnTo>
                  <a:lnTo>
                    <a:pt x="546328" y="0"/>
                  </a:lnTo>
                  <a:close/>
                </a:path>
                <a:path w="548004" h="306070">
                  <a:moveTo>
                    <a:pt x="547547" y="106489"/>
                  </a:moveTo>
                  <a:lnTo>
                    <a:pt x="545134" y="104063"/>
                  </a:lnTo>
                  <a:lnTo>
                    <a:pt x="545134" y="107848"/>
                  </a:lnTo>
                  <a:lnTo>
                    <a:pt x="545134" y="120637"/>
                  </a:lnTo>
                  <a:lnTo>
                    <a:pt x="539902" y="125857"/>
                  </a:lnTo>
                  <a:lnTo>
                    <a:pt x="527126" y="125857"/>
                  </a:lnTo>
                  <a:lnTo>
                    <a:pt x="521906" y="120637"/>
                  </a:lnTo>
                  <a:lnTo>
                    <a:pt x="521906" y="107848"/>
                  </a:lnTo>
                  <a:lnTo>
                    <a:pt x="527126" y="102628"/>
                  </a:lnTo>
                  <a:lnTo>
                    <a:pt x="539902" y="102628"/>
                  </a:lnTo>
                  <a:lnTo>
                    <a:pt x="545134" y="107848"/>
                  </a:lnTo>
                  <a:lnTo>
                    <a:pt x="545134" y="104063"/>
                  </a:lnTo>
                  <a:lnTo>
                    <a:pt x="543712" y="102628"/>
                  </a:lnTo>
                  <a:lnTo>
                    <a:pt x="541261" y="100164"/>
                  </a:lnTo>
                  <a:lnTo>
                    <a:pt x="525818" y="100164"/>
                  </a:lnTo>
                  <a:lnTo>
                    <a:pt x="519480" y="106489"/>
                  </a:lnTo>
                  <a:lnTo>
                    <a:pt x="519480" y="121983"/>
                  </a:lnTo>
                  <a:lnTo>
                    <a:pt x="525818" y="128295"/>
                  </a:lnTo>
                  <a:lnTo>
                    <a:pt x="541261" y="128295"/>
                  </a:lnTo>
                  <a:lnTo>
                    <a:pt x="543687" y="125857"/>
                  </a:lnTo>
                  <a:lnTo>
                    <a:pt x="547547" y="121983"/>
                  </a:lnTo>
                  <a:lnTo>
                    <a:pt x="547547" y="106489"/>
                  </a:lnTo>
                  <a:close/>
                </a:path>
              </a:pathLst>
            </a:custGeom>
            <a:solidFill>
              <a:srgbClr val="00020B"/>
            </a:solidFill>
          </p:spPr>
          <p:txBody>
            <a:bodyPr wrap="square" lIns="0" tIns="0" rIns="0" bIns="0" rtlCol="0"/>
            <a:lstStyle/>
            <a:p>
              <a:endParaRPr dirty="0"/>
            </a:p>
          </p:txBody>
        </p:sp>
      </p:grpSp>
      <p:sp>
        <p:nvSpPr>
          <p:cNvPr id="14" name="object 2">
            <a:extLst>
              <a:ext uri="{FF2B5EF4-FFF2-40B4-BE49-F238E27FC236}">
                <a16:creationId xmlns:a16="http://schemas.microsoft.com/office/drawing/2014/main" id="{07303514-8CAD-8B13-43CB-C27E663ADD7C}"/>
              </a:ext>
            </a:extLst>
          </p:cNvPr>
          <p:cNvSpPr txBox="1"/>
          <p:nvPr/>
        </p:nvSpPr>
        <p:spPr>
          <a:xfrm>
            <a:off x="180807" y="201749"/>
            <a:ext cx="5778205" cy="289823"/>
          </a:xfrm>
          <a:prstGeom prst="rect">
            <a:avLst/>
          </a:prstGeom>
        </p:spPr>
        <p:txBody>
          <a:bodyPr vert="horz" wrap="square" lIns="0" tIns="12700" rIns="0" bIns="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1" dirty="0">
                <a:solidFill>
                  <a:srgbClr val="000033"/>
                </a:solidFill>
                <a:latin typeface="Barlow Condensed Black" panose="00000A06000000000000" pitchFamily="2" charset="0"/>
              </a:rPr>
              <a:t>0.8</a:t>
            </a:r>
            <a:r>
              <a:rPr kumimoji="0" lang="en-US" b="1" i="0" u="none" strike="noStrike" kern="0" cap="none" spc="0" normalizeH="0" baseline="0" noProof="0" dirty="0">
                <a:ln>
                  <a:noFill/>
                </a:ln>
                <a:solidFill>
                  <a:srgbClr val="000033"/>
                </a:solidFill>
                <a:effectLst/>
                <a:uLnTx/>
                <a:uFillTx/>
                <a:latin typeface="Barlow Condensed Black" panose="00000A06000000000000" pitchFamily="2" charset="0"/>
              </a:rPr>
              <a:t>% ZIRCONIATED TUNGSTEN ELECTRODES </a:t>
            </a:r>
            <a:endParaRPr lang="en-US" b="1" dirty="0">
              <a:solidFill>
                <a:srgbClr val="231F20"/>
              </a:solidFill>
              <a:latin typeface="Barlow Condensed Black" panose="00000A06000000000000" pitchFamily="2" charset="0"/>
              <a:cs typeface="Barlow Condensed"/>
            </a:endParaRPr>
          </a:p>
        </p:txBody>
      </p:sp>
      <p:sp>
        <p:nvSpPr>
          <p:cNvPr id="10" name="object 311">
            <a:extLst>
              <a:ext uri="{FF2B5EF4-FFF2-40B4-BE49-F238E27FC236}">
                <a16:creationId xmlns:a16="http://schemas.microsoft.com/office/drawing/2014/main" id="{8B6FCFB5-9E9B-FD1B-BC99-EBD08B1CEC51}"/>
              </a:ext>
            </a:extLst>
          </p:cNvPr>
          <p:cNvSpPr txBox="1"/>
          <p:nvPr/>
        </p:nvSpPr>
        <p:spPr>
          <a:xfrm>
            <a:off x="1952621" y="9746912"/>
            <a:ext cx="2193395" cy="605294"/>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Barlow Condensed"/>
                <a:cs typeface="Barlow Condensed"/>
              </a:rPr>
              <a:t>CIGWELD</a:t>
            </a:r>
            <a:r>
              <a:rPr sz="900" spc="-15" dirty="0">
                <a:solidFill>
                  <a:srgbClr val="231F20"/>
                </a:solidFill>
                <a:latin typeface="Barlow Condensed"/>
                <a:cs typeface="Barlow Condensed"/>
              </a:rPr>
              <a:t> </a:t>
            </a:r>
            <a:r>
              <a:rPr sz="900" dirty="0">
                <a:solidFill>
                  <a:srgbClr val="231F20"/>
                </a:solidFill>
                <a:latin typeface="Barlow Condensed"/>
                <a:cs typeface="Barlow Condensed"/>
              </a:rPr>
              <a:t>Data Sheet</a:t>
            </a:r>
            <a:r>
              <a:rPr sz="900" spc="-5" dirty="0">
                <a:solidFill>
                  <a:srgbClr val="231F20"/>
                </a:solidFill>
                <a:latin typeface="Barlow Condensed"/>
                <a:cs typeface="Barlow Condensed"/>
              </a:rPr>
              <a:t> </a:t>
            </a:r>
            <a:endParaRPr lang="en-US" sz="900" spc="-5" dirty="0">
              <a:solidFill>
                <a:srgbClr val="231F20"/>
              </a:solidFill>
              <a:latin typeface="Barlow Condensed"/>
              <a:cs typeface="Barlow Condensed"/>
            </a:endParaRPr>
          </a:p>
          <a:p>
            <a:pPr marL="12700">
              <a:lnSpc>
                <a:spcPct val="100000"/>
              </a:lnSpc>
              <a:spcBef>
                <a:spcPts val="100"/>
              </a:spcBef>
            </a:pPr>
            <a:r>
              <a:rPr lang="en-US" sz="900" b="1" spc="-5" dirty="0">
                <a:solidFill>
                  <a:srgbClr val="231F20"/>
                </a:solidFill>
                <a:latin typeface="Barlow Condensed"/>
                <a:cs typeface="Barlow Condensed"/>
              </a:rPr>
              <a:t>TUNGSTEN ELECTRODES PDS </a:t>
            </a:r>
            <a:r>
              <a:rPr sz="900" b="1" dirty="0">
                <a:solidFill>
                  <a:srgbClr val="231F20"/>
                </a:solidFill>
                <a:latin typeface="Barlow Condensed"/>
                <a:cs typeface="Barlow Condensed"/>
              </a:rPr>
              <a:t>V</a:t>
            </a:r>
            <a:r>
              <a:rPr lang="en-AU" sz="900" b="1" dirty="0">
                <a:solidFill>
                  <a:srgbClr val="231F20"/>
                </a:solidFill>
                <a:latin typeface="Barlow Condensed"/>
                <a:cs typeface="Barlow Condensed"/>
              </a:rPr>
              <a:t>2</a:t>
            </a:r>
            <a:r>
              <a:rPr sz="900" b="1" dirty="0">
                <a:solidFill>
                  <a:srgbClr val="231F20"/>
                </a:solidFill>
                <a:latin typeface="Barlow Condensed"/>
                <a:cs typeface="Barlow Condensed"/>
              </a:rPr>
              <a:t>-</a:t>
            </a:r>
            <a:r>
              <a:rPr sz="900" b="1" spc="-20" dirty="0">
                <a:solidFill>
                  <a:srgbClr val="231F20"/>
                </a:solidFill>
                <a:latin typeface="Barlow Condensed"/>
                <a:cs typeface="Barlow Condensed"/>
              </a:rPr>
              <a:t>202</a:t>
            </a:r>
            <a:r>
              <a:rPr lang="en-US" sz="900" b="1" spc="-20" dirty="0">
                <a:solidFill>
                  <a:srgbClr val="231F20"/>
                </a:solidFill>
                <a:latin typeface="Barlow Condensed"/>
                <a:cs typeface="Barlow Condensed"/>
              </a:rPr>
              <a:t>5</a:t>
            </a:r>
            <a:endParaRPr sz="900" dirty="0">
              <a:latin typeface="Barlow Condensed"/>
              <a:cs typeface="Barlow Condensed"/>
            </a:endParaRPr>
          </a:p>
          <a:p>
            <a:pPr marL="12700">
              <a:lnSpc>
                <a:spcPct val="100000"/>
              </a:lnSpc>
              <a:spcBef>
                <a:spcPts val="100"/>
              </a:spcBef>
            </a:pPr>
            <a:r>
              <a:rPr sz="900" dirty="0">
                <a:solidFill>
                  <a:srgbClr val="231F20"/>
                </a:solidFill>
                <a:latin typeface="Barlow Condensed"/>
                <a:cs typeface="Barlow Condensed"/>
              </a:rPr>
              <a:t>CIGWELD</a:t>
            </a:r>
            <a:r>
              <a:rPr sz="900" spc="-15" dirty="0">
                <a:solidFill>
                  <a:srgbClr val="231F20"/>
                </a:solidFill>
                <a:latin typeface="Barlow Condensed"/>
                <a:cs typeface="Barlow Condensed"/>
              </a:rPr>
              <a:t> </a:t>
            </a:r>
            <a:r>
              <a:rPr sz="900" dirty="0">
                <a:solidFill>
                  <a:srgbClr val="231F20"/>
                </a:solidFill>
                <a:latin typeface="Barlow Condensed"/>
                <a:cs typeface="Barlow Condensed"/>
              </a:rPr>
              <a:t>Pty</a:t>
            </a:r>
            <a:r>
              <a:rPr sz="900" spc="-5" dirty="0">
                <a:solidFill>
                  <a:srgbClr val="231F20"/>
                </a:solidFill>
                <a:latin typeface="Barlow Condensed"/>
                <a:cs typeface="Barlow Condensed"/>
              </a:rPr>
              <a:t> </a:t>
            </a:r>
            <a:r>
              <a:rPr sz="900" dirty="0">
                <a:solidFill>
                  <a:srgbClr val="231F20"/>
                </a:solidFill>
                <a:latin typeface="Barlow Condensed"/>
                <a:cs typeface="Barlow Condensed"/>
              </a:rPr>
              <a:t>Ltd An</a:t>
            </a:r>
            <a:r>
              <a:rPr sz="900" spc="-5" dirty="0">
                <a:solidFill>
                  <a:srgbClr val="231F20"/>
                </a:solidFill>
                <a:latin typeface="Barlow Condensed"/>
                <a:cs typeface="Barlow Condensed"/>
              </a:rPr>
              <a:t> </a:t>
            </a:r>
            <a:r>
              <a:rPr sz="900" dirty="0">
                <a:solidFill>
                  <a:srgbClr val="231F20"/>
                </a:solidFill>
                <a:latin typeface="Barlow Condensed"/>
                <a:cs typeface="Barlow Condensed"/>
              </a:rPr>
              <a:t>ESAB </a:t>
            </a:r>
            <a:r>
              <a:rPr sz="900" spc="-10" dirty="0">
                <a:solidFill>
                  <a:srgbClr val="231F20"/>
                </a:solidFill>
                <a:latin typeface="Barlow Condensed"/>
                <a:cs typeface="Barlow Condensed"/>
              </a:rPr>
              <a:t>Brand.</a:t>
            </a:r>
            <a:endParaRPr sz="900" dirty="0">
              <a:latin typeface="Barlow Condensed"/>
              <a:cs typeface="Barlow Condensed"/>
            </a:endParaRPr>
          </a:p>
          <a:p>
            <a:pPr marL="12700">
              <a:lnSpc>
                <a:spcPct val="100000"/>
              </a:lnSpc>
              <a:spcBef>
                <a:spcPts val="105"/>
              </a:spcBef>
            </a:pPr>
            <a:r>
              <a:rPr sz="900" b="1" spc="-10" dirty="0">
                <a:solidFill>
                  <a:srgbClr val="231F20"/>
                </a:solidFill>
                <a:latin typeface="Barlow Condensed"/>
                <a:cs typeface="Barlow Condensed"/>
                <a:hlinkClick r:id="rId3"/>
              </a:rPr>
              <a:t>www.cigweld.com.au</a:t>
            </a:r>
            <a:endParaRPr sz="900" dirty="0">
              <a:latin typeface="Barlow Condensed"/>
              <a:cs typeface="Barlow Condensed"/>
            </a:endParaRPr>
          </a:p>
        </p:txBody>
      </p:sp>
      <p:grpSp>
        <p:nvGrpSpPr>
          <p:cNvPr id="15" name="Group 14">
            <a:extLst>
              <a:ext uri="{FF2B5EF4-FFF2-40B4-BE49-F238E27FC236}">
                <a16:creationId xmlns:a16="http://schemas.microsoft.com/office/drawing/2014/main" id="{46E999B6-447E-BF75-AD5A-FE157B9919C9}"/>
              </a:ext>
            </a:extLst>
          </p:cNvPr>
          <p:cNvGrpSpPr/>
          <p:nvPr/>
        </p:nvGrpSpPr>
        <p:grpSpPr>
          <a:xfrm>
            <a:off x="292054" y="9813309"/>
            <a:ext cx="1487767" cy="519402"/>
            <a:chOff x="4635017" y="9739274"/>
            <a:chExt cx="1536344" cy="517093"/>
          </a:xfrm>
        </p:grpSpPr>
        <p:grpSp>
          <p:nvGrpSpPr>
            <p:cNvPr id="16" name="object 77">
              <a:extLst>
                <a:ext uri="{FF2B5EF4-FFF2-40B4-BE49-F238E27FC236}">
                  <a16:creationId xmlns:a16="http://schemas.microsoft.com/office/drawing/2014/main" id="{B6462780-AF48-B4CD-5177-50B65677C4F9}"/>
                </a:ext>
              </a:extLst>
            </p:cNvPr>
            <p:cNvGrpSpPr/>
            <p:nvPr/>
          </p:nvGrpSpPr>
          <p:grpSpPr>
            <a:xfrm>
              <a:off x="4635017" y="10157307"/>
              <a:ext cx="1477645" cy="99060"/>
              <a:chOff x="4635017" y="10157307"/>
              <a:chExt cx="1477645" cy="99060"/>
            </a:xfrm>
          </p:grpSpPr>
          <p:sp>
            <p:nvSpPr>
              <p:cNvPr id="18" name="object 78">
                <a:extLst>
                  <a:ext uri="{FF2B5EF4-FFF2-40B4-BE49-F238E27FC236}">
                    <a16:creationId xmlns:a16="http://schemas.microsoft.com/office/drawing/2014/main" id="{6E1D6AEE-DCEF-6D98-74BF-8C979DC3C8B6}"/>
                  </a:ext>
                </a:extLst>
              </p:cNvPr>
              <p:cNvSpPr/>
              <p:nvPr/>
            </p:nvSpPr>
            <p:spPr>
              <a:xfrm>
                <a:off x="4635017" y="10157307"/>
                <a:ext cx="1477645" cy="99060"/>
              </a:xfrm>
              <a:custGeom>
                <a:avLst/>
                <a:gdLst/>
                <a:ahLst/>
                <a:cxnLst/>
                <a:rect l="l" t="t" r="r" b="b"/>
                <a:pathLst>
                  <a:path w="1477645" h="99059">
                    <a:moveTo>
                      <a:pt x="1477340" y="0"/>
                    </a:moveTo>
                    <a:lnTo>
                      <a:pt x="0" y="0"/>
                    </a:lnTo>
                    <a:lnTo>
                      <a:pt x="0" y="98475"/>
                    </a:lnTo>
                    <a:lnTo>
                      <a:pt x="1477340" y="98475"/>
                    </a:lnTo>
                    <a:lnTo>
                      <a:pt x="1477340" y="0"/>
                    </a:lnTo>
                    <a:close/>
                  </a:path>
                </a:pathLst>
              </a:custGeom>
              <a:solidFill>
                <a:srgbClr val="FFE600"/>
              </a:solidFill>
            </p:spPr>
            <p:txBody>
              <a:bodyPr wrap="square" lIns="0" tIns="0" rIns="0" bIns="0" rtlCol="0"/>
              <a:lstStyle/>
              <a:p>
                <a:endParaRPr/>
              </a:p>
            </p:txBody>
          </p:sp>
          <p:sp>
            <p:nvSpPr>
              <p:cNvPr id="19" name="object 79">
                <a:extLst>
                  <a:ext uri="{FF2B5EF4-FFF2-40B4-BE49-F238E27FC236}">
                    <a16:creationId xmlns:a16="http://schemas.microsoft.com/office/drawing/2014/main" id="{0CBDC40F-A234-AFC8-0697-1A443B6A7A82}"/>
                  </a:ext>
                </a:extLst>
              </p:cNvPr>
              <p:cNvSpPr/>
              <p:nvPr/>
            </p:nvSpPr>
            <p:spPr>
              <a:xfrm>
                <a:off x="5529046" y="10180713"/>
                <a:ext cx="560705" cy="54610"/>
              </a:xfrm>
              <a:custGeom>
                <a:avLst/>
                <a:gdLst/>
                <a:ahLst/>
                <a:cxnLst/>
                <a:rect l="l" t="t" r="r" b="b"/>
                <a:pathLst>
                  <a:path w="560704" h="54609">
                    <a:moveTo>
                      <a:pt x="46939" y="53263"/>
                    </a:moveTo>
                    <a:lnTo>
                      <a:pt x="40601" y="37096"/>
                    </a:lnTo>
                    <a:lnTo>
                      <a:pt x="38938" y="32867"/>
                    </a:lnTo>
                    <a:lnTo>
                      <a:pt x="33591" y="19253"/>
                    </a:lnTo>
                    <a:lnTo>
                      <a:pt x="33591" y="32867"/>
                    </a:lnTo>
                    <a:lnTo>
                      <a:pt x="13119" y="32867"/>
                    </a:lnTo>
                    <a:lnTo>
                      <a:pt x="23533" y="6184"/>
                    </a:lnTo>
                    <a:lnTo>
                      <a:pt x="33591" y="32867"/>
                    </a:lnTo>
                    <a:lnTo>
                      <a:pt x="33591" y="19253"/>
                    </a:lnTo>
                    <a:lnTo>
                      <a:pt x="28460" y="6184"/>
                    </a:lnTo>
                    <a:lnTo>
                      <a:pt x="26517" y="1231"/>
                    </a:lnTo>
                    <a:lnTo>
                      <a:pt x="20980" y="1231"/>
                    </a:lnTo>
                    <a:lnTo>
                      <a:pt x="0" y="53263"/>
                    </a:lnTo>
                    <a:lnTo>
                      <a:pt x="5295" y="53263"/>
                    </a:lnTo>
                    <a:lnTo>
                      <a:pt x="11582" y="37096"/>
                    </a:lnTo>
                    <a:lnTo>
                      <a:pt x="35267" y="37096"/>
                    </a:lnTo>
                    <a:lnTo>
                      <a:pt x="41605" y="53263"/>
                    </a:lnTo>
                    <a:lnTo>
                      <a:pt x="46939" y="53263"/>
                    </a:lnTo>
                    <a:close/>
                  </a:path>
                  <a:path w="560704" h="54609">
                    <a:moveTo>
                      <a:pt x="92544" y="1244"/>
                    </a:moveTo>
                    <a:lnTo>
                      <a:pt x="87579" y="1244"/>
                    </a:lnTo>
                    <a:lnTo>
                      <a:pt x="87579" y="45275"/>
                    </a:lnTo>
                    <a:lnTo>
                      <a:pt x="87452" y="45275"/>
                    </a:lnTo>
                    <a:lnTo>
                      <a:pt x="57137" y="1244"/>
                    </a:lnTo>
                    <a:lnTo>
                      <a:pt x="51587" y="1244"/>
                    </a:lnTo>
                    <a:lnTo>
                      <a:pt x="51587" y="53276"/>
                    </a:lnTo>
                    <a:lnTo>
                      <a:pt x="56553" y="53276"/>
                    </a:lnTo>
                    <a:lnTo>
                      <a:pt x="56553" y="9258"/>
                    </a:lnTo>
                    <a:lnTo>
                      <a:pt x="56692" y="9258"/>
                    </a:lnTo>
                    <a:lnTo>
                      <a:pt x="87007" y="53276"/>
                    </a:lnTo>
                    <a:lnTo>
                      <a:pt x="92544" y="53276"/>
                    </a:lnTo>
                    <a:lnTo>
                      <a:pt x="92544" y="1244"/>
                    </a:lnTo>
                    <a:close/>
                  </a:path>
                  <a:path w="560704" h="54609">
                    <a:moveTo>
                      <a:pt x="161074" y="43662"/>
                    </a:moveTo>
                    <a:lnTo>
                      <a:pt x="132994" y="43662"/>
                    </a:lnTo>
                    <a:lnTo>
                      <a:pt x="132994" y="30886"/>
                    </a:lnTo>
                    <a:lnTo>
                      <a:pt x="158229" y="30886"/>
                    </a:lnTo>
                    <a:lnTo>
                      <a:pt x="158229" y="22009"/>
                    </a:lnTo>
                    <a:lnTo>
                      <a:pt x="132994" y="22009"/>
                    </a:lnTo>
                    <a:lnTo>
                      <a:pt x="132994" y="10871"/>
                    </a:lnTo>
                    <a:lnTo>
                      <a:pt x="160477" y="10871"/>
                    </a:lnTo>
                    <a:lnTo>
                      <a:pt x="160477" y="1244"/>
                    </a:lnTo>
                    <a:lnTo>
                      <a:pt x="121551" y="1244"/>
                    </a:lnTo>
                    <a:lnTo>
                      <a:pt x="121551" y="53276"/>
                    </a:lnTo>
                    <a:lnTo>
                      <a:pt x="161074" y="53276"/>
                    </a:lnTo>
                    <a:lnTo>
                      <a:pt x="161074" y="43662"/>
                    </a:lnTo>
                    <a:close/>
                  </a:path>
                  <a:path w="560704" h="54609">
                    <a:moveTo>
                      <a:pt x="207860" y="26035"/>
                    </a:moveTo>
                    <a:lnTo>
                      <a:pt x="196189" y="23609"/>
                    </a:lnTo>
                    <a:lnTo>
                      <a:pt x="179362" y="19329"/>
                    </a:lnTo>
                    <a:lnTo>
                      <a:pt x="176872" y="18808"/>
                    </a:lnTo>
                    <a:lnTo>
                      <a:pt x="176872" y="10426"/>
                    </a:lnTo>
                    <a:lnTo>
                      <a:pt x="181089" y="8915"/>
                    </a:lnTo>
                    <a:lnTo>
                      <a:pt x="190233" y="8915"/>
                    </a:lnTo>
                    <a:lnTo>
                      <a:pt x="194640" y="10502"/>
                    </a:lnTo>
                    <a:lnTo>
                      <a:pt x="195008" y="16789"/>
                    </a:lnTo>
                    <a:lnTo>
                      <a:pt x="206095" y="16789"/>
                    </a:lnTo>
                    <a:lnTo>
                      <a:pt x="204368" y="9080"/>
                    </a:lnTo>
                    <a:lnTo>
                      <a:pt x="199745" y="3873"/>
                    </a:lnTo>
                    <a:lnTo>
                      <a:pt x="193090" y="927"/>
                    </a:lnTo>
                    <a:lnTo>
                      <a:pt x="185242" y="0"/>
                    </a:lnTo>
                    <a:lnTo>
                      <a:pt x="175844" y="0"/>
                    </a:lnTo>
                    <a:lnTo>
                      <a:pt x="165798" y="5105"/>
                    </a:lnTo>
                    <a:lnTo>
                      <a:pt x="165798" y="25539"/>
                    </a:lnTo>
                    <a:lnTo>
                      <a:pt x="173583" y="28524"/>
                    </a:lnTo>
                    <a:lnTo>
                      <a:pt x="188963" y="32600"/>
                    </a:lnTo>
                    <a:lnTo>
                      <a:pt x="196773" y="33528"/>
                    </a:lnTo>
                    <a:lnTo>
                      <a:pt x="196773" y="44462"/>
                    </a:lnTo>
                    <a:lnTo>
                      <a:pt x="190639" y="45656"/>
                    </a:lnTo>
                    <a:lnTo>
                      <a:pt x="180517" y="45656"/>
                    </a:lnTo>
                    <a:lnTo>
                      <a:pt x="175107" y="42951"/>
                    </a:lnTo>
                    <a:lnTo>
                      <a:pt x="175107" y="36029"/>
                    </a:lnTo>
                    <a:lnTo>
                      <a:pt x="164033" y="36029"/>
                    </a:lnTo>
                    <a:lnTo>
                      <a:pt x="165811" y="44310"/>
                    </a:lnTo>
                    <a:lnTo>
                      <a:pt x="170738" y="50076"/>
                    </a:lnTo>
                    <a:lnTo>
                      <a:pt x="177863" y="53441"/>
                    </a:lnTo>
                    <a:lnTo>
                      <a:pt x="186207" y="54533"/>
                    </a:lnTo>
                    <a:lnTo>
                      <a:pt x="195554" y="53263"/>
                    </a:lnTo>
                    <a:lnTo>
                      <a:pt x="202323" y="49758"/>
                    </a:lnTo>
                    <a:lnTo>
                      <a:pt x="206463" y="44462"/>
                    </a:lnTo>
                    <a:lnTo>
                      <a:pt x="207860" y="37833"/>
                    </a:lnTo>
                    <a:lnTo>
                      <a:pt x="207860" y="26035"/>
                    </a:lnTo>
                    <a:close/>
                  </a:path>
                  <a:path w="560704" h="54609">
                    <a:moveTo>
                      <a:pt x="258572" y="53276"/>
                    </a:moveTo>
                    <a:lnTo>
                      <a:pt x="254241" y="41706"/>
                    </a:lnTo>
                    <a:lnTo>
                      <a:pt x="251040" y="33172"/>
                    </a:lnTo>
                    <a:lnTo>
                      <a:pt x="243890" y="14058"/>
                    </a:lnTo>
                    <a:lnTo>
                      <a:pt x="239750" y="2984"/>
                    </a:lnTo>
                    <a:lnTo>
                      <a:pt x="239750" y="33172"/>
                    </a:lnTo>
                    <a:lnTo>
                      <a:pt x="226275" y="33172"/>
                    </a:lnTo>
                    <a:lnTo>
                      <a:pt x="233057" y="14058"/>
                    </a:lnTo>
                    <a:lnTo>
                      <a:pt x="233210" y="14058"/>
                    </a:lnTo>
                    <a:lnTo>
                      <a:pt x="239750" y="33172"/>
                    </a:lnTo>
                    <a:lnTo>
                      <a:pt x="239750" y="2984"/>
                    </a:lnTo>
                    <a:lnTo>
                      <a:pt x="239102" y="1244"/>
                    </a:lnTo>
                    <a:lnTo>
                      <a:pt x="227368" y="1244"/>
                    </a:lnTo>
                    <a:lnTo>
                      <a:pt x="207606" y="53276"/>
                    </a:lnTo>
                    <a:lnTo>
                      <a:pt x="219202" y="53276"/>
                    </a:lnTo>
                    <a:lnTo>
                      <a:pt x="223278" y="41706"/>
                    </a:lnTo>
                    <a:lnTo>
                      <a:pt x="242760" y="41706"/>
                    </a:lnTo>
                    <a:lnTo>
                      <a:pt x="246697" y="53276"/>
                    </a:lnTo>
                    <a:lnTo>
                      <a:pt x="258572" y="53276"/>
                    </a:lnTo>
                    <a:close/>
                  </a:path>
                  <a:path w="560704" h="54609">
                    <a:moveTo>
                      <a:pt x="306654" y="31699"/>
                    </a:moveTo>
                    <a:lnTo>
                      <a:pt x="305612" y="30099"/>
                    </a:lnTo>
                    <a:lnTo>
                      <a:pt x="303466" y="26847"/>
                    </a:lnTo>
                    <a:lnTo>
                      <a:pt x="297103" y="24993"/>
                    </a:lnTo>
                    <a:lnTo>
                      <a:pt x="301637" y="22796"/>
                    </a:lnTo>
                    <a:lnTo>
                      <a:pt x="301993" y="22301"/>
                    </a:lnTo>
                    <a:lnTo>
                      <a:pt x="304177" y="19240"/>
                    </a:lnTo>
                    <a:lnTo>
                      <a:pt x="304177" y="10134"/>
                    </a:lnTo>
                    <a:lnTo>
                      <a:pt x="304177" y="4419"/>
                    </a:lnTo>
                    <a:lnTo>
                      <a:pt x="297472" y="1244"/>
                    </a:lnTo>
                    <a:lnTo>
                      <a:pt x="295198" y="1244"/>
                    </a:lnTo>
                    <a:lnTo>
                      <a:pt x="295198" y="32207"/>
                    </a:lnTo>
                    <a:lnTo>
                      <a:pt x="295198" y="42938"/>
                    </a:lnTo>
                    <a:lnTo>
                      <a:pt x="291274" y="44386"/>
                    </a:lnTo>
                    <a:lnTo>
                      <a:pt x="274510" y="44386"/>
                    </a:lnTo>
                    <a:lnTo>
                      <a:pt x="274510" y="30099"/>
                    </a:lnTo>
                    <a:lnTo>
                      <a:pt x="291846" y="30099"/>
                    </a:lnTo>
                    <a:lnTo>
                      <a:pt x="295198" y="32207"/>
                    </a:lnTo>
                    <a:lnTo>
                      <a:pt x="295198" y="1244"/>
                    </a:lnTo>
                    <a:lnTo>
                      <a:pt x="293103" y="1244"/>
                    </a:lnTo>
                    <a:lnTo>
                      <a:pt x="293103" y="11163"/>
                    </a:lnTo>
                    <a:lnTo>
                      <a:pt x="293103" y="20497"/>
                    </a:lnTo>
                    <a:lnTo>
                      <a:pt x="290118" y="22301"/>
                    </a:lnTo>
                    <a:lnTo>
                      <a:pt x="274510" y="22301"/>
                    </a:lnTo>
                    <a:lnTo>
                      <a:pt x="274510" y="10134"/>
                    </a:lnTo>
                    <a:lnTo>
                      <a:pt x="289331" y="10134"/>
                    </a:lnTo>
                    <a:lnTo>
                      <a:pt x="293103" y="11163"/>
                    </a:lnTo>
                    <a:lnTo>
                      <a:pt x="293103" y="1244"/>
                    </a:lnTo>
                    <a:lnTo>
                      <a:pt x="263067" y="1244"/>
                    </a:lnTo>
                    <a:lnTo>
                      <a:pt x="263067" y="53263"/>
                    </a:lnTo>
                    <a:lnTo>
                      <a:pt x="297675" y="53263"/>
                    </a:lnTo>
                    <a:lnTo>
                      <a:pt x="306654" y="48755"/>
                    </a:lnTo>
                    <a:lnTo>
                      <a:pt x="306654" y="44386"/>
                    </a:lnTo>
                    <a:lnTo>
                      <a:pt x="306654" y="31699"/>
                    </a:lnTo>
                    <a:close/>
                  </a:path>
                  <a:path w="560704" h="54609">
                    <a:moveTo>
                      <a:pt x="372122" y="31711"/>
                    </a:moveTo>
                    <a:lnTo>
                      <a:pt x="369176" y="28295"/>
                    </a:lnTo>
                    <a:lnTo>
                      <a:pt x="367817" y="26708"/>
                    </a:lnTo>
                    <a:lnTo>
                      <a:pt x="367169" y="26631"/>
                    </a:lnTo>
                    <a:lnTo>
                      <a:pt x="367169" y="31711"/>
                    </a:lnTo>
                    <a:lnTo>
                      <a:pt x="367169" y="46659"/>
                    </a:lnTo>
                    <a:lnTo>
                      <a:pt x="360807" y="49136"/>
                    </a:lnTo>
                    <a:lnTo>
                      <a:pt x="353453" y="49060"/>
                    </a:lnTo>
                    <a:lnTo>
                      <a:pt x="336410" y="49060"/>
                    </a:lnTo>
                    <a:lnTo>
                      <a:pt x="336410" y="28295"/>
                    </a:lnTo>
                    <a:lnTo>
                      <a:pt x="362127" y="28295"/>
                    </a:lnTo>
                    <a:lnTo>
                      <a:pt x="367169" y="31711"/>
                    </a:lnTo>
                    <a:lnTo>
                      <a:pt x="367169" y="26631"/>
                    </a:lnTo>
                    <a:lnTo>
                      <a:pt x="361124" y="25793"/>
                    </a:lnTo>
                    <a:lnTo>
                      <a:pt x="361124" y="25666"/>
                    </a:lnTo>
                    <a:lnTo>
                      <a:pt x="366509" y="24498"/>
                    </a:lnTo>
                    <a:lnTo>
                      <a:pt x="366826" y="24066"/>
                    </a:lnTo>
                    <a:lnTo>
                      <a:pt x="370154" y="19469"/>
                    </a:lnTo>
                    <a:lnTo>
                      <a:pt x="370154" y="5486"/>
                    </a:lnTo>
                    <a:lnTo>
                      <a:pt x="370154" y="4305"/>
                    </a:lnTo>
                    <a:lnTo>
                      <a:pt x="365188" y="2400"/>
                    </a:lnTo>
                    <a:lnTo>
                      <a:pt x="365188" y="8750"/>
                    </a:lnTo>
                    <a:lnTo>
                      <a:pt x="365188" y="20116"/>
                    </a:lnTo>
                    <a:lnTo>
                      <a:pt x="361391" y="24066"/>
                    </a:lnTo>
                    <a:lnTo>
                      <a:pt x="336410" y="24066"/>
                    </a:lnTo>
                    <a:lnTo>
                      <a:pt x="336410" y="5486"/>
                    </a:lnTo>
                    <a:lnTo>
                      <a:pt x="361188" y="5486"/>
                    </a:lnTo>
                    <a:lnTo>
                      <a:pt x="365188" y="8750"/>
                    </a:lnTo>
                    <a:lnTo>
                      <a:pt x="365188" y="2400"/>
                    </a:lnTo>
                    <a:lnTo>
                      <a:pt x="362216" y="1244"/>
                    </a:lnTo>
                    <a:lnTo>
                      <a:pt x="331444" y="1244"/>
                    </a:lnTo>
                    <a:lnTo>
                      <a:pt x="331444" y="53276"/>
                    </a:lnTo>
                    <a:lnTo>
                      <a:pt x="370370" y="53276"/>
                    </a:lnTo>
                    <a:lnTo>
                      <a:pt x="371106" y="49136"/>
                    </a:lnTo>
                    <a:lnTo>
                      <a:pt x="372122" y="43459"/>
                    </a:lnTo>
                    <a:lnTo>
                      <a:pt x="372122" y="31711"/>
                    </a:lnTo>
                    <a:close/>
                  </a:path>
                  <a:path w="560704" h="54609">
                    <a:moveTo>
                      <a:pt x="416725" y="53276"/>
                    </a:moveTo>
                    <a:lnTo>
                      <a:pt x="414553" y="50660"/>
                    </a:lnTo>
                    <a:lnTo>
                      <a:pt x="414553" y="43535"/>
                    </a:lnTo>
                    <a:lnTo>
                      <a:pt x="413956" y="33743"/>
                    </a:lnTo>
                    <a:lnTo>
                      <a:pt x="412280" y="29832"/>
                    </a:lnTo>
                    <a:lnTo>
                      <a:pt x="411975" y="29095"/>
                    </a:lnTo>
                    <a:lnTo>
                      <a:pt x="405206" y="28219"/>
                    </a:lnTo>
                    <a:lnTo>
                      <a:pt x="405206" y="28079"/>
                    </a:lnTo>
                    <a:lnTo>
                      <a:pt x="411911" y="26758"/>
                    </a:lnTo>
                    <a:lnTo>
                      <a:pt x="412419" y="25958"/>
                    </a:lnTo>
                    <a:lnTo>
                      <a:pt x="415340" y="21361"/>
                    </a:lnTo>
                    <a:lnTo>
                      <a:pt x="415340" y="5486"/>
                    </a:lnTo>
                    <a:lnTo>
                      <a:pt x="410375" y="2540"/>
                    </a:lnTo>
                    <a:lnTo>
                      <a:pt x="410375" y="9499"/>
                    </a:lnTo>
                    <a:lnTo>
                      <a:pt x="410375" y="22148"/>
                    </a:lnTo>
                    <a:lnTo>
                      <a:pt x="405206" y="25958"/>
                    </a:lnTo>
                    <a:lnTo>
                      <a:pt x="380631" y="25958"/>
                    </a:lnTo>
                    <a:lnTo>
                      <a:pt x="380631" y="5486"/>
                    </a:lnTo>
                    <a:lnTo>
                      <a:pt x="406590" y="5486"/>
                    </a:lnTo>
                    <a:lnTo>
                      <a:pt x="410375" y="9499"/>
                    </a:lnTo>
                    <a:lnTo>
                      <a:pt x="410375" y="2540"/>
                    </a:lnTo>
                    <a:lnTo>
                      <a:pt x="408127" y="1244"/>
                    </a:lnTo>
                    <a:lnTo>
                      <a:pt x="375678" y="1244"/>
                    </a:lnTo>
                    <a:lnTo>
                      <a:pt x="375678" y="53276"/>
                    </a:lnTo>
                    <a:lnTo>
                      <a:pt x="380631" y="53276"/>
                    </a:lnTo>
                    <a:lnTo>
                      <a:pt x="380631" y="30187"/>
                    </a:lnTo>
                    <a:lnTo>
                      <a:pt x="399427" y="30187"/>
                    </a:lnTo>
                    <a:lnTo>
                      <a:pt x="408851" y="29832"/>
                    </a:lnTo>
                    <a:lnTo>
                      <a:pt x="409435" y="37909"/>
                    </a:lnTo>
                    <a:lnTo>
                      <a:pt x="410006" y="47371"/>
                    </a:lnTo>
                    <a:lnTo>
                      <a:pt x="410006" y="51244"/>
                    </a:lnTo>
                    <a:lnTo>
                      <a:pt x="411264" y="53276"/>
                    </a:lnTo>
                    <a:lnTo>
                      <a:pt x="416725" y="53276"/>
                    </a:lnTo>
                    <a:close/>
                  </a:path>
                  <a:path w="560704" h="54609">
                    <a:moveTo>
                      <a:pt x="466902" y="53263"/>
                    </a:moveTo>
                    <a:lnTo>
                      <a:pt x="460565" y="37096"/>
                    </a:lnTo>
                    <a:lnTo>
                      <a:pt x="458914" y="32867"/>
                    </a:lnTo>
                    <a:lnTo>
                      <a:pt x="453580" y="19253"/>
                    </a:lnTo>
                    <a:lnTo>
                      <a:pt x="453580" y="32867"/>
                    </a:lnTo>
                    <a:lnTo>
                      <a:pt x="433108" y="32867"/>
                    </a:lnTo>
                    <a:lnTo>
                      <a:pt x="443509" y="6184"/>
                    </a:lnTo>
                    <a:lnTo>
                      <a:pt x="453580" y="32867"/>
                    </a:lnTo>
                    <a:lnTo>
                      <a:pt x="453580" y="19253"/>
                    </a:lnTo>
                    <a:lnTo>
                      <a:pt x="448462" y="6184"/>
                    </a:lnTo>
                    <a:lnTo>
                      <a:pt x="446519" y="1231"/>
                    </a:lnTo>
                    <a:lnTo>
                      <a:pt x="440982" y="1231"/>
                    </a:lnTo>
                    <a:lnTo>
                      <a:pt x="419976" y="53263"/>
                    </a:lnTo>
                    <a:lnTo>
                      <a:pt x="425310" y="53263"/>
                    </a:lnTo>
                    <a:lnTo>
                      <a:pt x="431558" y="37096"/>
                    </a:lnTo>
                    <a:lnTo>
                      <a:pt x="455269" y="37096"/>
                    </a:lnTo>
                    <a:lnTo>
                      <a:pt x="461594" y="53263"/>
                    </a:lnTo>
                    <a:lnTo>
                      <a:pt x="466902" y="53263"/>
                    </a:lnTo>
                    <a:close/>
                  </a:path>
                  <a:path w="560704" h="54609">
                    <a:moveTo>
                      <a:pt x="512533" y="1244"/>
                    </a:moveTo>
                    <a:lnTo>
                      <a:pt x="507593" y="1244"/>
                    </a:lnTo>
                    <a:lnTo>
                      <a:pt x="507593" y="45275"/>
                    </a:lnTo>
                    <a:lnTo>
                      <a:pt x="507441" y="45275"/>
                    </a:lnTo>
                    <a:lnTo>
                      <a:pt x="477100" y="1244"/>
                    </a:lnTo>
                    <a:lnTo>
                      <a:pt x="471576" y="1244"/>
                    </a:lnTo>
                    <a:lnTo>
                      <a:pt x="471576" y="53276"/>
                    </a:lnTo>
                    <a:lnTo>
                      <a:pt x="476529" y="53276"/>
                    </a:lnTo>
                    <a:lnTo>
                      <a:pt x="476529" y="9258"/>
                    </a:lnTo>
                    <a:lnTo>
                      <a:pt x="476656" y="9258"/>
                    </a:lnTo>
                    <a:lnTo>
                      <a:pt x="506971" y="53276"/>
                    </a:lnTo>
                    <a:lnTo>
                      <a:pt x="512533" y="53276"/>
                    </a:lnTo>
                    <a:lnTo>
                      <a:pt x="512533" y="1244"/>
                    </a:lnTo>
                    <a:close/>
                  </a:path>
                  <a:path w="560704" h="54609">
                    <a:moveTo>
                      <a:pt x="560514" y="27279"/>
                    </a:moveTo>
                    <a:lnTo>
                      <a:pt x="558977" y="16065"/>
                    </a:lnTo>
                    <a:lnTo>
                      <a:pt x="555548" y="9994"/>
                    </a:lnTo>
                    <a:lnTo>
                      <a:pt x="555548" y="27279"/>
                    </a:lnTo>
                    <a:lnTo>
                      <a:pt x="554304" y="37236"/>
                    </a:lnTo>
                    <a:lnTo>
                      <a:pt x="550430" y="44018"/>
                    </a:lnTo>
                    <a:lnTo>
                      <a:pt x="543750" y="47866"/>
                    </a:lnTo>
                    <a:lnTo>
                      <a:pt x="534098" y="49060"/>
                    </a:lnTo>
                    <a:lnTo>
                      <a:pt x="523544" y="49060"/>
                    </a:lnTo>
                    <a:lnTo>
                      <a:pt x="523544" y="5486"/>
                    </a:lnTo>
                    <a:lnTo>
                      <a:pt x="534098" y="5486"/>
                    </a:lnTo>
                    <a:lnTo>
                      <a:pt x="543750" y="6667"/>
                    </a:lnTo>
                    <a:lnTo>
                      <a:pt x="550430" y="10528"/>
                    </a:lnTo>
                    <a:lnTo>
                      <a:pt x="554304" y="17310"/>
                    </a:lnTo>
                    <a:lnTo>
                      <a:pt x="555548" y="27279"/>
                    </a:lnTo>
                    <a:lnTo>
                      <a:pt x="555548" y="9994"/>
                    </a:lnTo>
                    <a:lnTo>
                      <a:pt x="554431" y="8001"/>
                    </a:lnTo>
                    <a:lnTo>
                      <a:pt x="550608" y="5486"/>
                    </a:lnTo>
                    <a:lnTo>
                      <a:pt x="546938" y="3060"/>
                    </a:lnTo>
                    <a:lnTo>
                      <a:pt x="536587" y="1244"/>
                    </a:lnTo>
                    <a:lnTo>
                      <a:pt x="518591" y="1244"/>
                    </a:lnTo>
                    <a:lnTo>
                      <a:pt x="518591" y="53276"/>
                    </a:lnTo>
                    <a:lnTo>
                      <a:pt x="536587" y="53276"/>
                    </a:lnTo>
                    <a:lnTo>
                      <a:pt x="546938" y="51473"/>
                    </a:lnTo>
                    <a:lnTo>
                      <a:pt x="550595" y="49060"/>
                    </a:lnTo>
                    <a:lnTo>
                      <a:pt x="554431" y="46545"/>
                    </a:lnTo>
                    <a:lnTo>
                      <a:pt x="558977" y="38493"/>
                    </a:lnTo>
                    <a:lnTo>
                      <a:pt x="560514" y="27279"/>
                    </a:lnTo>
                    <a:close/>
                  </a:path>
                </a:pathLst>
              </a:custGeom>
              <a:solidFill>
                <a:srgbClr val="231F20"/>
              </a:solidFill>
            </p:spPr>
            <p:txBody>
              <a:bodyPr wrap="square" lIns="0" tIns="0" rIns="0" bIns="0" rtlCol="0"/>
              <a:lstStyle/>
              <a:p>
                <a:endParaRPr/>
              </a:p>
            </p:txBody>
          </p:sp>
        </p:grpSp>
        <p:sp>
          <p:nvSpPr>
            <p:cNvPr id="17" name="object 80">
              <a:extLst>
                <a:ext uri="{FF2B5EF4-FFF2-40B4-BE49-F238E27FC236}">
                  <a16:creationId xmlns:a16="http://schemas.microsoft.com/office/drawing/2014/main" id="{05DD0235-FFA9-ECBE-B240-2E3C6A59D826}"/>
                </a:ext>
              </a:extLst>
            </p:cNvPr>
            <p:cNvSpPr/>
            <p:nvPr/>
          </p:nvSpPr>
          <p:spPr>
            <a:xfrm>
              <a:off x="4635296" y="9739274"/>
              <a:ext cx="1536065" cy="363220"/>
            </a:xfrm>
            <a:custGeom>
              <a:avLst/>
              <a:gdLst/>
              <a:ahLst/>
              <a:cxnLst/>
              <a:rect l="l" t="t" r="r" b="b"/>
              <a:pathLst>
                <a:path w="1536064" h="363220">
                  <a:moveTo>
                    <a:pt x="239102" y="584"/>
                  </a:moveTo>
                  <a:lnTo>
                    <a:pt x="154762" y="584"/>
                  </a:lnTo>
                  <a:lnTo>
                    <a:pt x="112610" y="7442"/>
                  </a:lnTo>
                  <a:lnTo>
                    <a:pt x="77901" y="27457"/>
                  </a:lnTo>
                  <a:lnTo>
                    <a:pt x="51943" y="59715"/>
                  </a:lnTo>
                  <a:lnTo>
                    <a:pt x="36042" y="103352"/>
                  </a:lnTo>
                  <a:lnTo>
                    <a:pt x="3225" y="257479"/>
                  </a:lnTo>
                  <a:lnTo>
                    <a:pt x="0" y="281546"/>
                  </a:lnTo>
                  <a:lnTo>
                    <a:pt x="1041" y="303123"/>
                  </a:lnTo>
                  <a:lnTo>
                    <a:pt x="27127" y="348475"/>
                  </a:lnTo>
                  <a:lnTo>
                    <a:pt x="77063" y="362356"/>
                  </a:lnTo>
                  <a:lnTo>
                    <a:pt x="77012" y="362521"/>
                  </a:lnTo>
                  <a:lnTo>
                    <a:pt x="163728" y="362521"/>
                  </a:lnTo>
                  <a:lnTo>
                    <a:pt x="180403" y="294525"/>
                  </a:lnTo>
                  <a:lnTo>
                    <a:pt x="97637" y="294513"/>
                  </a:lnTo>
                  <a:lnTo>
                    <a:pt x="93230" y="294513"/>
                  </a:lnTo>
                  <a:lnTo>
                    <a:pt x="84836" y="292201"/>
                  </a:lnTo>
                  <a:lnTo>
                    <a:pt x="117906" y="98005"/>
                  </a:lnTo>
                  <a:lnTo>
                    <a:pt x="140817" y="70142"/>
                  </a:lnTo>
                  <a:lnTo>
                    <a:pt x="221005" y="70142"/>
                  </a:lnTo>
                  <a:lnTo>
                    <a:pt x="239102" y="584"/>
                  </a:lnTo>
                  <a:close/>
                </a:path>
                <a:path w="1536064" h="363220">
                  <a:moveTo>
                    <a:pt x="362343" y="0"/>
                  </a:moveTo>
                  <a:lnTo>
                    <a:pt x="281622" y="0"/>
                  </a:lnTo>
                  <a:lnTo>
                    <a:pt x="204482" y="362826"/>
                  </a:lnTo>
                  <a:lnTo>
                    <a:pt x="285216" y="362826"/>
                  </a:lnTo>
                  <a:lnTo>
                    <a:pt x="362343" y="0"/>
                  </a:lnTo>
                  <a:close/>
                </a:path>
                <a:path w="1536064" h="363220">
                  <a:moveTo>
                    <a:pt x="595464" y="266"/>
                  </a:moveTo>
                  <a:lnTo>
                    <a:pt x="493953" y="266"/>
                  </a:lnTo>
                  <a:lnTo>
                    <a:pt x="452551" y="7785"/>
                  </a:lnTo>
                  <a:lnTo>
                    <a:pt x="418287" y="28028"/>
                  </a:lnTo>
                  <a:lnTo>
                    <a:pt x="392569" y="60185"/>
                  </a:lnTo>
                  <a:lnTo>
                    <a:pt x="376821" y="103352"/>
                  </a:lnTo>
                  <a:lnTo>
                    <a:pt x="343014" y="258483"/>
                  </a:lnTo>
                  <a:lnTo>
                    <a:pt x="337921" y="311454"/>
                  </a:lnTo>
                  <a:lnTo>
                    <a:pt x="341744" y="330936"/>
                  </a:lnTo>
                  <a:lnTo>
                    <a:pt x="378460" y="361988"/>
                  </a:lnTo>
                  <a:lnTo>
                    <a:pt x="391350" y="363067"/>
                  </a:lnTo>
                  <a:lnTo>
                    <a:pt x="442963" y="363067"/>
                  </a:lnTo>
                  <a:lnTo>
                    <a:pt x="442937" y="363194"/>
                  </a:lnTo>
                  <a:lnTo>
                    <a:pt x="521677" y="363194"/>
                  </a:lnTo>
                  <a:lnTo>
                    <a:pt x="562571" y="171005"/>
                  </a:lnTo>
                  <a:lnTo>
                    <a:pt x="485825" y="171005"/>
                  </a:lnTo>
                  <a:lnTo>
                    <a:pt x="458952" y="294335"/>
                  </a:lnTo>
                  <a:lnTo>
                    <a:pt x="427697" y="294335"/>
                  </a:lnTo>
                  <a:lnTo>
                    <a:pt x="424624" y="293192"/>
                  </a:lnTo>
                  <a:lnTo>
                    <a:pt x="418071" y="285102"/>
                  </a:lnTo>
                  <a:lnTo>
                    <a:pt x="459346" y="97332"/>
                  </a:lnTo>
                  <a:lnTo>
                    <a:pt x="461352" y="90614"/>
                  </a:lnTo>
                  <a:lnTo>
                    <a:pt x="465620" y="81991"/>
                  </a:lnTo>
                  <a:lnTo>
                    <a:pt x="472617" y="74244"/>
                  </a:lnTo>
                  <a:lnTo>
                    <a:pt x="482815" y="70154"/>
                  </a:lnTo>
                  <a:lnTo>
                    <a:pt x="580428" y="70281"/>
                  </a:lnTo>
                  <a:lnTo>
                    <a:pt x="595464" y="266"/>
                  </a:lnTo>
                  <a:close/>
                </a:path>
                <a:path w="1536064" h="363220">
                  <a:moveTo>
                    <a:pt x="940473" y="330"/>
                  </a:moveTo>
                  <a:lnTo>
                    <a:pt x="858862" y="330"/>
                  </a:lnTo>
                  <a:lnTo>
                    <a:pt x="790790" y="219265"/>
                  </a:lnTo>
                  <a:lnTo>
                    <a:pt x="817384" y="330"/>
                  </a:lnTo>
                  <a:lnTo>
                    <a:pt x="739305" y="330"/>
                  </a:lnTo>
                  <a:lnTo>
                    <a:pt x="673404" y="219989"/>
                  </a:lnTo>
                  <a:lnTo>
                    <a:pt x="697001" y="330"/>
                  </a:lnTo>
                  <a:lnTo>
                    <a:pt x="614235" y="330"/>
                  </a:lnTo>
                  <a:lnTo>
                    <a:pt x="592975" y="362813"/>
                  </a:lnTo>
                  <a:lnTo>
                    <a:pt x="680974" y="362813"/>
                  </a:lnTo>
                  <a:lnTo>
                    <a:pt x="740740" y="178409"/>
                  </a:lnTo>
                  <a:lnTo>
                    <a:pt x="719759" y="362813"/>
                  </a:lnTo>
                  <a:lnTo>
                    <a:pt x="807859" y="362813"/>
                  </a:lnTo>
                  <a:lnTo>
                    <a:pt x="940473" y="330"/>
                  </a:lnTo>
                  <a:close/>
                </a:path>
                <a:path w="1536064" h="363220">
                  <a:moveTo>
                    <a:pt x="1131989" y="914"/>
                  </a:moveTo>
                  <a:lnTo>
                    <a:pt x="962494" y="914"/>
                  </a:lnTo>
                  <a:lnTo>
                    <a:pt x="885367" y="362813"/>
                  </a:lnTo>
                  <a:lnTo>
                    <a:pt x="1058405" y="362813"/>
                  </a:lnTo>
                  <a:lnTo>
                    <a:pt x="1074445" y="287337"/>
                  </a:lnTo>
                  <a:lnTo>
                    <a:pt x="982141" y="287337"/>
                  </a:lnTo>
                  <a:lnTo>
                    <a:pt x="997026" y="217309"/>
                  </a:lnTo>
                  <a:lnTo>
                    <a:pt x="1074750" y="217309"/>
                  </a:lnTo>
                  <a:lnTo>
                    <a:pt x="1091768" y="138099"/>
                  </a:lnTo>
                  <a:lnTo>
                    <a:pt x="1014069" y="138099"/>
                  </a:lnTo>
                  <a:lnTo>
                    <a:pt x="1027188" y="76377"/>
                  </a:lnTo>
                  <a:lnTo>
                    <a:pt x="1115936" y="76377"/>
                  </a:lnTo>
                  <a:lnTo>
                    <a:pt x="1131989" y="914"/>
                  </a:lnTo>
                  <a:close/>
                </a:path>
                <a:path w="1536064" h="363220">
                  <a:moveTo>
                    <a:pt x="1266164" y="287337"/>
                  </a:moveTo>
                  <a:lnTo>
                    <a:pt x="1187272" y="287337"/>
                  </a:lnTo>
                  <a:lnTo>
                    <a:pt x="1248029" y="330"/>
                  </a:lnTo>
                  <a:lnTo>
                    <a:pt x="1167295" y="330"/>
                  </a:lnTo>
                  <a:lnTo>
                    <a:pt x="1090498" y="362813"/>
                  </a:lnTo>
                  <a:lnTo>
                    <a:pt x="1250124" y="362813"/>
                  </a:lnTo>
                  <a:lnTo>
                    <a:pt x="1266164" y="287337"/>
                  </a:lnTo>
                  <a:close/>
                </a:path>
                <a:path w="1536064" h="363220">
                  <a:moveTo>
                    <a:pt x="1535671" y="82410"/>
                  </a:moveTo>
                  <a:lnTo>
                    <a:pt x="1529397" y="41986"/>
                  </a:lnTo>
                  <a:lnTo>
                    <a:pt x="1493875" y="7556"/>
                  </a:lnTo>
                  <a:lnTo>
                    <a:pt x="1457388" y="1257"/>
                  </a:lnTo>
                  <a:lnTo>
                    <a:pt x="1457388" y="79844"/>
                  </a:lnTo>
                  <a:lnTo>
                    <a:pt x="1453578" y="97790"/>
                  </a:lnTo>
                  <a:lnTo>
                    <a:pt x="1418196" y="268884"/>
                  </a:lnTo>
                  <a:lnTo>
                    <a:pt x="1399527" y="293471"/>
                  </a:lnTo>
                  <a:lnTo>
                    <a:pt x="1365567" y="293471"/>
                  </a:lnTo>
                  <a:lnTo>
                    <a:pt x="1408849" y="70319"/>
                  </a:lnTo>
                  <a:lnTo>
                    <a:pt x="1437792" y="70319"/>
                  </a:lnTo>
                  <a:lnTo>
                    <a:pt x="1437716" y="70612"/>
                  </a:lnTo>
                  <a:lnTo>
                    <a:pt x="1442123" y="70612"/>
                  </a:lnTo>
                  <a:lnTo>
                    <a:pt x="1450848" y="71742"/>
                  </a:lnTo>
                  <a:lnTo>
                    <a:pt x="1452727" y="74091"/>
                  </a:lnTo>
                  <a:lnTo>
                    <a:pt x="1457388" y="79844"/>
                  </a:lnTo>
                  <a:lnTo>
                    <a:pt x="1457388" y="1257"/>
                  </a:lnTo>
                  <a:lnTo>
                    <a:pt x="1457375" y="1092"/>
                  </a:lnTo>
                  <a:lnTo>
                    <a:pt x="1350098" y="838"/>
                  </a:lnTo>
                  <a:lnTo>
                    <a:pt x="1273530" y="362826"/>
                  </a:lnTo>
                  <a:lnTo>
                    <a:pt x="1352105" y="362826"/>
                  </a:lnTo>
                  <a:lnTo>
                    <a:pt x="1352156" y="362521"/>
                  </a:lnTo>
                  <a:lnTo>
                    <a:pt x="1384363" y="362521"/>
                  </a:lnTo>
                  <a:lnTo>
                    <a:pt x="1384338" y="362686"/>
                  </a:lnTo>
                  <a:lnTo>
                    <a:pt x="1385430" y="362521"/>
                  </a:lnTo>
                  <a:lnTo>
                    <a:pt x="1426006" y="356387"/>
                  </a:lnTo>
                  <a:lnTo>
                    <a:pt x="1459699" y="337616"/>
                  </a:lnTo>
                  <a:lnTo>
                    <a:pt x="1484642" y="306590"/>
                  </a:lnTo>
                  <a:lnTo>
                    <a:pt x="1500060" y="263525"/>
                  </a:lnTo>
                  <a:lnTo>
                    <a:pt x="1532458" y="106476"/>
                  </a:lnTo>
                  <a:lnTo>
                    <a:pt x="1535671" y="82410"/>
                  </a:lnTo>
                  <a:close/>
                </a:path>
              </a:pathLst>
            </a:custGeom>
            <a:solidFill>
              <a:srgbClr val="0093D0"/>
            </a:solidFill>
          </p:spPr>
          <p:txBody>
            <a:bodyPr wrap="square" lIns="0" tIns="0" rIns="0" bIns="0" rtlCol="0"/>
            <a:lstStyle/>
            <a:p>
              <a:endParaRPr dirty="0"/>
            </a:p>
          </p:txBody>
        </p:sp>
      </p:grpSp>
      <p:grpSp>
        <p:nvGrpSpPr>
          <p:cNvPr id="42" name="Group 41">
            <a:extLst>
              <a:ext uri="{FF2B5EF4-FFF2-40B4-BE49-F238E27FC236}">
                <a16:creationId xmlns:a16="http://schemas.microsoft.com/office/drawing/2014/main" id="{81F8B7D6-45EE-C1D1-21CE-BDAB8ECB112B}"/>
              </a:ext>
            </a:extLst>
          </p:cNvPr>
          <p:cNvGrpSpPr/>
          <p:nvPr/>
        </p:nvGrpSpPr>
        <p:grpSpPr>
          <a:xfrm>
            <a:off x="4006851" y="6454806"/>
            <a:ext cx="3380900" cy="942355"/>
            <a:chOff x="4006851" y="6454806"/>
            <a:chExt cx="3380900" cy="942355"/>
          </a:xfrm>
        </p:grpSpPr>
        <p:sp>
          <p:nvSpPr>
            <p:cNvPr id="31" name="object 5">
              <a:extLst>
                <a:ext uri="{FF2B5EF4-FFF2-40B4-BE49-F238E27FC236}">
                  <a16:creationId xmlns:a16="http://schemas.microsoft.com/office/drawing/2014/main" id="{C5B2E8A6-213E-B3E1-A78A-FE64008F7CD4}"/>
                </a:ext>
              </a:extLst>
            </p:cNvPr>
            <p:cNvSpPr/>
            <p:nvPr/>
          </p:nvSpPr>
          <p:spPr>
            <a:xfrm>
              <a:off x="4053014" y="6454806"/>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5" name="object 38">
              <a:extLst>
                <a:ext uri="{FF2B5EF4-FFF2-40B4-BE49-F238E27FC236}">
                  <a16:creationId xmlns:a16="http://schemas.microsoft.com/office/drawing/2014/main" id="{1BB8413C-F45B-36F8-7D3D-CABFDD6C8CBC}"/>
                </a:ext>
              </a:extLst>
            </p:cNvPr>
            <p:cNvSpPr txBox="1"/>
            <p:nvPr/>
          </p:nvSpPr>
          <p:spPr>
            <a:xfrm>
              <a:off x="4006851" y="6547034"/>
              <a:ext cx="3380900"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ZIRCONIATED: 2 Pack</a:t>
              </a:r>
            </a:p>
            <a:p>
              <a:pPr marL="1643380">
                <a:lnSpc>
                  <a:spcPct val="100000"/>
                </a:lnSpc>
              </a:pPr>
              <a:r>
                <a:rPr lang="en-AU" sz="1400" b="1" spc="-20" dirty="0">
                  <a:solidFill>
                    <a:srgbClr val="231F20"/>
                  </a:solidFill>
                  <a:latin typeface="Barlow Condensed"/>
                  <a:cs typeface="Barlow Condensed"/>
                </a:rPr>
                <a:t>1.6mm x 150mm</a:t>
              </a:r>
            </a:p>
            <a:p>
              <a:pPr marL="1643380">
                <a:lnSpc>
                  <a:spcPct val="100000"/>
                </a:lnSpc>
              </a:pP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699864</a:t>
              </a:r>
              <a:endParaRPr sz="2000" dirty="0">
                <a:latin typeface="Barlow Condensed"/>
                <a:cs typeface="Barlow Condensed"/>
              </a:endParaRPr>
            </a:p>
          </p:txBody>
        </p:sp>
        <p:pic>
          <p:nvPicPr>
            <p:cNvPr id="6" name="Picture 5">
              <a:extLst>
                <a:ext uri="{FF2B5EF4-FFF2-40B4-BE49-F238E27FC236}">
                  <a16:creationId xmlns:a16="http://schemas.microsoft.com/office/drawing/2014/main" id="{964C57F5-0700-3556-E846-9966079A9023}"/>
                </a:ext>
              </a:extLst>
            </p:cNvPr>
            <p:cNvPicPr>
              <a:picLocks noChangeAspect="1"/>
            </p:cNvPicPr>
            <p:nvPr/>
          </p:nvPicPr>
          <p:blipFill>
            <a:blip r:embed="rId4"/>
            <a:srcRect t="23374"/>
            <a:stretch/>
          </p:blipFill>
          <p:spPr>
            <a:xfrm>
              <a:off x="4162246" y="6529031"/>
              <a:ext cx="1382535" cy="793904"/>
            </a:xfrm>
            <a:prstGeom prst="rect">
              <a:avLst/>
            </a:prstGeom>
          </p:spPr>
        </p:pic>
      </p:grpSp>
      <p:grpSp>
        <p:nvGrpSpPr>
          <p:cNvPr id="41" name="Group 40">
            <a:extLst>
              <a:ext uri="{FF2B5EF4-FFF2-40B4-BE49-F238E27FC236}">
                <a16:creationId xmlns:a16="http://schemas.microsoft.com/office/drawing/2014/main" id="{D6BE95B0-A349-3984-6B89-68334475554E}"/>
              </a:ext>
            </a:extLst>
          </p:cNvPr>
          <p:cNvGrpSpPr/>
          <p:nvPr/>
        </p:nvGrpSpPr>
        <p:grpSpPr>
          <a:xfrm>
            <a:off x="4042922" y="7466013"/>
            <a:ext cx="3447227" cy="942355"/>
            <a:chOff x="4042922" y="7654915"/>
            <a:chExt cx="3447227" cy="942355"/>
          </a:xfrm>
        </p:grpSpPr>
        <p:sp>
          <p:nvSpPr>
            <p:cNvPr id="33" name="object 5">
              <a:extLst>
                <a:ext uri="{FF2B5EF4-FFF2-40B4-BE49-F238E27FC236}">
                  <a16:creationId xmlns:a16="http://schemas.microsoft.com/office/drawing/2014/main" id="{769798CE-C25C-6412-111E-28DCA9530E12}"/>
                </a:ext>
              </a:extLst>
            </p:cNvPr>
            <p:cNvSpPr/>
            <p:nvPr/>
          </p:nvSpPr>
          <p:spPr>
            <a:xfrm>
              <a:off x="4053014" y="7654915"/>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7" name="object 38">
              <a:extLst>
                <a:ext uri="{FF2B5EF4-FFF2-40B4-BE49-F238E27FC236}">
                  <a16:creationId xmlns:a16="http://schemas.microsoft.com/office/drawing/2014/main" id="{09A35AF6-B6BF-65F5-1B08-BFE2927A7AFD}"/>
                </a:ext>
              </a:extLst>
            </p:cNvPr>
            <p:cNvSpPr txBox="1"/>
            <p:nvPr/>
          </p:nvSpPr>
          <p:spPr>
            <a:xfrm>
              <a:off x="4042922" y="7749025"/>
              <a:ext cx="3447227"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ZIRCONIATED: 2 Pack</a:t>
              </a:r>
            </a:p>
            <a:p>
              <a:pPr marL="1643380">
                <a:lnSpc>
                  <a:spcPct val="100000"/>
                </a:lnSpc>
              </a:pPr>
              <a:r>
                <a:rPr lang="en-AU" sz="1400" b="1" spc="-20" dirty="0">
                  <a:solidFill>
                    <a:srgbClr val="231F20"/>
                  </a:solidFill>
                  <a:latin typeface="Barlow Condensed"/>
                  <a:cs typeface="Barlow Condensed"/>
                </a:rPr>
                <a:t>2.4mm x 150mm</a:t>
              </a:r>
              <a:br>
                <a:rPr lang="en-AU" sz="1400" b="1" spc="-20" dirty="0">
                  <a:solidFill>
                    <a:srgbClr val="231F20"/>
                  </a:solidFill>
                  <a:latin typeface="Barlow Condensed"/>
                  <a:cs typeface="Barlow Condensed"/>
                </a:rPr>
              </a:b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699865</a:t>
              </a:r>
              <a:endParaRPr sz="2000" dirty="0">
                <a:latin typeface="Barlow Condensed"/>
                <a:cs typeface="Barlow Condensed"/>
              </a:endParaRPr>
            </a:p>
          </p:txBody>
        </p:sp>
        <p:pic>
          <p:nvPicPr>
            <p:cNvPr id="11" name="Picture 10">
              <a:extLst>
                <a:ext uri="{FF2B5EF4-FFF2-40B4-BE49-F238E27FC236}">
                  <a16:creationId xmlns:a16="http://schemas.microsoft.com/office/drawing/2014/main" id="{1C9E879F-7A96-EB9B-C7FF-F73C6683E28A}"/>
                </a:ext>
              </a:extLst>
            </p:cNvPr>
            <p:cNvPicPr>
              <a:picLocks noChangeAspect="1"/>
            </p:cNvPicPr>
            <p:nvPr/>
          </p:nvPicPr>
          <p:blipFill>
            <a:blip r:embed="rId5"/>
            <a:srcRect t="25481"/>
            <a:stretch/>
          </p:blipFill>
          <p:spPr>
            <a:xfrm>
              <a:off x="4162246" y="7738176"/>
              <a:ext cx="1411356" cy="777991"/>
            </a:xfrm>
            <a:prstGeom prst="rect">
              <a:avLst/>
            </a:prstGeom>
          </p:spPr>
        </p:pic>
      </p:grpSp>
      <p:pic>
        <p:nvPicPr>
          <p:cNvPr id="27" name="Picture 26" descr="A white stick with a black background&#10;&#10;Description automatically generated">
            <a:extLst>
              <a:ext uri="{FF2B5EF4-FFF2-40B4-BE49-F238E27FC236}">
                <a16:creationId xmlns:a16="http://schemas.microsoft.com/office/drawing/2014/main" id="{F41717B3-010E-DCFD-19F0-8026347CB9ED}"/>
              </a:ext>
            </a:extLst>
          </p:cNvPr>
          <p:cNvPicPr>
            <a:picLocks noChangeAspect="1"/>
          </p:cNvPicPr>
          <p:nvPr/>
        </p:nvPicPr>
        <p:blipFill>
          <a:blip r:embed="rId6" cstate="print">
            <a:extLst>
              <a:ext uri="{28A0092B-C50C-407E-A947-70E740481C1C}">
                <a14:useLocalDpi xmlns:a14="http://schemas.microsoft.com/office/drawing/2010/main" val="0"/>
              </a:ext>
            </a:extLst>
          </a:blip>
          <a:srcRect l="36289" r="38252"/>
          <a:stretch/>
        </p:blipFill>
        <p:spPr>
          <a:xfrm rot="483523">
            <a:off x="3129192" y="4976215"/>
            <a:ext cx="1030201" cy="4046526"/>
          </a:xfrm>
          <a:prstGeom prst="rect">
            <a:avLst/>
          </a:prstGeom>
        </p:spPr>
      </p:pic>
      <p:sp>
        <p:nvSpPr>
          <p:cNvPr id="28" name="TextBox 27">
            <a:extLst>
              <a:ext uri="{FF2B5EF4-FFF2-40B4-BE49-F238E27FC236}">
                <a16:creationId xmlns:a16="http://schemas.microsoft.com/office/drawing/2014/main" id="{CA3FBD8B-4F7B-5A3A-5808-B6B36931D71B}"/>
              </a:ext>
            </a:extLst>
          </p:cNvPr>
          <p:cNvSpPr txBox="1"/>
          <p:nvPr/>
        </p:nvSpPr>
        <p:spPr>
          <a:xfrm>
            <a:off x="88010" y="826405"/>
            <a:ext cx="2394840" cy="2877711"/>
          </a:xfrm>
          <a:prstGeom prst="rect">
            <a:avLst/>
          </a:prstGeom>
          <a:noFill/>
        </p:spPr>
        <p:txBody>
          <a:bodyPr wrap="square">
            <a:spAutoFit/>
          </a:bodyPr>
          <a:lstStyle/>
          <a:p>
            <a:pPr algn="l"/>
            <a:r>
              <a:rPr kumimoji="0" lang="en-US" sz="1600" b="1" i="0" u="none" strike="noStrike" kern="0" cap="none" spc="-10" normalizeH="0" baseline="0" noProof="0" dirty="0">
                <a:ln>
                  <a:noFill/>
                </a:ln>
                <a:solidFill>
                  <a:srgbClr val="002B4C"/>
                </a:solidFill>
                <a:effectLst/>
                <a:uLnTx/>
                <a:uFillTx/>
                <a:latin typeface="BarlowCondensed-Black"/>
                <a:cs typeface="BarlowCondensed-Black"/>
              </a:rPr>
              <a:t>FEATURES:</a:t>
            </a:r>
            <a:endParaRPr lang="en-US" sz="800" b="0" i="0" u="none" strike="noStrike" baseline="0" dirty="0">
              <a:latin typeface="BarlowCondensed-Regular"/>
            </a:endParaRPr>
          </a:p>
          <a:p>
            <a:pPr algn="l"/>
            <a:endParaRPr lang="en-US" sz="1100" dirty="0">
              <a:latin typeface="Barlow Condensed Medium" panose="00000606000000000000" pitchFamily="2" charset="0"/>
            </a:endParaRP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Suitable for AC TIG welding applications.</a:t>
            </a: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Suitable for Aluminium and</a:t>
            </a:r>
            <a:br>
              <a:rPr lang="en-US" sz="1100" b="0" i="0" u="none" strike="noStrike" baseline="0" dirty="0">
                <a:latin typeface="Barlow Condensed Medium" panose="00000606000000000000" pitchFamily="2" charset="0"/>
              </a:rPr>
            </a:br>
            <a:r>
              <a:rPr lang="en-US" sz="1100" b="0" i="0" u="none" strike="noStrike" baseline="0" dirty="0">
                <a:latin typeface="Barlow Condensed Medium" panose="00000606000000000000" pitchFamily="2" charset="0"/>
              </a:rPr>
              <a:t>Magnesium Alloys.</a:t>
            </a:r>
          </a:p>
          <a:p>
            <a:pPr marL="171450" indent="-171450" algn="l">
              <a:buClr>
                <a:srgbClr val="0093D0"/>
              </a:buClr>
              <a:buFont typeface="Arial" panose="020B0604020202020204" pitchFamily="34" charset="0"/>
              <a:buChar char="•"/>
            </a:pPr>
            <a:r>
              <a:rPr lang="en-US" sz="1100" b="0" i="0" u="none" strike="noStrike" baseline="0" dirty="0">
                <a:latin typeface="Barlow Condensed Medium" panose="00000606000000000000" pitchFamily="2" charset="0"/>
              </a:rPr>
              <a:t>Retains a balled tip with high resistance to contamination.</a:t>
            </a:r>
          </a:p>
          <a:p>
            <a:pPr marL="171450" indent="-171450" algn="l">
              <a:buClr>
                <a:srgbClr val="0093D0"/>
              </a:buClr>
              <a:buFont typeface="Arial" panose="020B0604020202020204" pitchFamily="34" charset="0"/>
              <a:buChar char="•"/>
            </a:pPr>
            <a:r>
              <a:rPr lang="en-US" sz="1100" dirty="0">
                <a:latin typeface="Barlow Condensed Medium" panose="00000606000000000000" pitchFamily="2" charset="0"/>
              </a:rPr>
              <a:t>White tipped </a:t>
            </a:r>
            <a:r>
              <a:rPr lang="en-US" sz="1100" dirty="0" err="1">
                <a:latin typeface="Barlow Condensed Medium" panose="00000606000000000000" pitchFamily="2" charset="0"/>
              </a:rPr>
              <a:t>Zirconiated</a:t>
            </a:r>
            <a:r>
              <a:rPr lang="en-US" sz="1100" dirty="0">
                <a:latin typeface="Barlow Condensed Medium" panose="00000606000000000000" pitchFamily="2" charset="0"/>
              </a:rPr>
              <a:t> Tungsten’s have the best ball forming characteristics of all welding tungsten’s, so they’re especially suited to holding a steady arc when welding with AC-Current High Frequency which facilitates the break-up of the Aluminium Oxide layer, which is a critical factor for AC-TIG welding.</a:t>
            </a:r>
            <a:endParaRPr lang="en-US" sz="1100" b="0" i="0" u="none" strike="noStrike" baseline="0" dirty="0">
              <a:latin typeface="Barlow Condensed Medium" panose="00000606000000000000" pitchFamily="2" charset="0"/>
            </a:endParaRPr>
          </a:p>
          <a:p>
            <a:pPr marL="171450" indent="-171450" algn="l">
              <a:buClr>
                <a:srgbClr val="0093D0"/>
              </a:buClr>
              <a:buFont typeface="Arial" panose="020B0604020202020204" pitchFamily="34" charset="0"/>
              <a:buChar char="•"/>
            </a:pPr>
            <a:r>
              <a:rPr lang="en-US" sz="1100" b="1" dirty="0">
                <a:latin typeface="Barlow Condensed Medium" panose="00000606000000000000" pitchFamily="2" charset="0"/>
              </a:rPr>
              <a:t>NOT FOR USE ON DC CURRENT</a:t>
            </a:r>
            <a:endParaRPr lang="en-AU" sz="1100" b="1" dirty="0">
              <a:latin typeface="Barlow Condensed Medium" panose="00000606000000000000" pitchFamily="2" charset="0"/>
            </a:endParaRPr>
          </a:p>
        </p:txBody>
      </p:sp>
      <p:pic>
        <p:nvPicPr>
          <p:cNvPr id="32" name="Picture 31">
            <a:extLst>
              <a:ext uri="{FF2B5EF4-FFF2-40B4-BE49-F238E27FC236}">
                <a16:creationId xmlns:a16="http://schemas.microsoft.com/office/drawing/2014/main" id="{FB28ACEB-30CF-8BB5-018D-AD4D98D6F7A3}"/>
              </a:ext>
            </a:extLst>
          </p:cNvPr>
          <p:cNvPicPr>
            <a:picLocks noChangeAspect="1"/>
          </p:cNvPicPr>
          <p:nvPr/>
        </p:nvPicPr>
        <p:blipFill>
          <a:blip r:embed="rId7" cstate="print">
            <a:extLst>
              <a:ext uri="{28A0092B-C50C-407E-A947-70E740481C1C}">
                <a14:useLocalDpi xmlns:a14="http://schemas.microsoft.com/office/drawing/2010/main" val="0"/>
              </a:ext>
            </a:extLst>
          </a:blip>
          <a:srcRect l="34713" r="34713"/>
          <a:stretch/>
        </p:blipFill>
        <p:spPr>
          <a:xfrm>
            <a:off x="3107941" y="1359123"/>
            <a:ext cx="993842" cy="3250687"/>
          </a:xfrm>
          <a:prstGeom prst="rect">
            <a:avLst/>
          </a:prstGeom>
        </p:spPr>
      </p:pic>
      <p:pic>
        <p:nvPicPr>
          <p:cNvPr id="69" name="Picture 68">
            <a:extLst>
              <a:ext uri="{FF2B5EF4-FFF2-40B4-BE49-F238E27FC236}">
                <a16:creationId xmlns:a16="http://schemas.microsoft.com/office/drawing/2014/main" id="{C1DE5EA0-4F91-8B4A-7863-AB608BE5FFF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47049" y="3698482"/>
            <a:ext cx="2322302" cy="2322302"/>
          </a:xfrm>
          <a:prstGeom prst="rect">
            <a:avLst/>
          </a:prstGeom>
        </p:spPr>
      </p:pic>
      <p:sp>
        <p:nvSpPr>
          <p:cNvPr id="2" name="Rectangle 1">
            <a:extLst>
              <a:ext uri="{FF2B5EF4-FFF2-40B4-BE49-F238E27FC236}">
                <a16:creationId xmlns:a16="http://schemas.microsoft.com/office/drawing/2014/main" id="{867E6228-62C8-21B8-90E0-DAA395901BFB}"/>
              </a:ext>
            </a:extLst>
          </p:cNvPr>
          <p:cNvSpPr/>
          <p:nvPr/>
        </p:nvSpPr>
        <p:spPr>
          <a:xfrm>
            <a:off x="88011" y="160311"/>
            <a:ext cx="6433439" cy="39492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8" name="Picture 67">
            <a:extLst>
              <a:ext uri="{FF2B5EF4-FFF2-40B4-BE49-F238E27FC236}">
                <a16:creationId xmlns:a16="http://schemas.microsoft.com/office/drawing/2014/main" id="{3B301C18-35C5-5833-473B-87DBAD9693AD}"/>
              </a:ext>
            </a:extLst>
          </p:cNvPr>
          <p:cNvPicPr>
            <a:picLocks noChangeAspect="1"/>
          </p:cNvPicPr>
          <p:nvPr/>
        </p:nvPicPr>
        <p:blipFill>
          <a:blip r:embed="rId9" cstate="print">
            <a:extLst>
              <a:ext uri="{28A0092B-C50C-407E-A947-70E740481C1C}">
                <a14:useLocalDpi xmlns:a14="http://schemas.microsoft.com/office/drawing/2010/main" val="0"/>
              </a:ext>
            </a:extLst>
          </a:blip>
          <a:srcRect l="31624" r="31624"/>
          <a:stretch/>
        </p:blipFill>
        <p:spPr>
          <a:xfrm>
            <a:off x="2155779" y="555231"/>
            <a:ext cx="1265938" cy="3443182"/>
          </a:xfrm>
          <a:prstGeom prst="rect">
            <a:avLst/>
          </a:prstGeom>
          <a:ln>
            <a:noFill/>
          </a:ln>
          <a:effectLst>
            <a:outerShdw blurRad="292100" dist="139700" dir="2700000" algn="tl" rotWithShape="0">
              <a:srgbClr val="333333">
                <a:alpha val="65000"/>
              </a:srgbClr>
            </a:outerShdw>
          </a:effectLst>
        </p:spPr>
      </p:pic>
      <p:pic>
        <p:nvPicPr>
          <p:cNvPr id="25" name="Picture 24" descr="A white tube with blue and white text&#10;&#10;Description automatically generated">
            <a:extLst>
              <a:ext uri="{FF2B5EF4-FFF2-40B4-BE49-F238E27FC236}">
                <a16:creationId xmlns:a16="http://schemas.microsoft.com/office/drawing/2014/main" id="{E933417A-E885-4734-C133-71546EAB5577}"/>
              </a:ext>
            </a:extLst>
          </p:cNvPr>
          <p:cNvPicPr>
            <a:picLocks noChangeAspect="1"/>
          </p:cNvPicPr>
          <p:nvPr/>
        </p:nvPicPr>
        <p:blipFill>
          <a:blip r:embed="rId10" cstate="print">
            <a:extLst>
              <a:ext uri="{28A0092B-C50C-407E-A947-70E740481C1C}">
                <a14:useLocalDpi xmlns:a14="http://schemas.microsoft.com/office/drawing/2010/main" val="0"/>
              </a:ext>
            </a:extLst>
          </a:blip>
          <a:srcRect l="35290" r="35666"/>
          <a:stretch/>
        </p:blipFill>
        <p:spPr>
          <a:xfrm rot="21029629">
            <a:off x="2541544" y="4914325"/>
            <a:ext cx="1175297" cy="4046526"/>
          </a:xfrm>
          <a:prstGeom prst="rect">
            <a:avLst/>
          </a:prstGeom>
        </p:spPr>
      </p:pic>
      <p:pic>
        <p:nvPicPr>
          <p:cNvPr id="9" name="Picture 8">
            <a:extLst>
              <a:ext uri="{FF2B5EF4-FFF2-40B4-BE49-F238E27FC236}">
                <a16:creationId xmlns:a16="http://schemas.microsoft.com/office/drawing/2014/main" id="{4EDA1550-0906-5CEB-E38D-BB27009AC59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75443" y="7134412"/>
            <a:ext cx="3044598" cy="3043836"/>
          </a:xfrm>
          <a:prstGeom prst="rect">
            <a:avLst/>
          </a:prstGeom>
          <a:ln>
            <a:noFill/>
          </a:ln>
          <a:effectLst/>
        </p:spPr>
      </p:pic>
      <p:grpSp>
        <p:nvGrpSpPr>
          <p:cNvPr id="38" name="Group 37">
            <a:extLst>
              <a:ext uri="{FF2B5EF4-FFF2-40B4-BE49-F238E27FC236}">
                <a16:creationId xmlns:a16="http://schemas.microsoft.com/office/drawing/2014/main" id="{F5942AC4-909E-9042-226B-DF823C06F099}"/>
              </a:ext>
            </a:extLst>
          </p:cNvPr>
          <p:cNvGrpSpPr/>
          <p:nvPr/>
        </p:nvGrpSpPr>
        <p:grpSpPr>
          <a:xfrm>
            <a:off x="4006851" y="1137050"/>
            <a:ext cx="3380900" cy="942355"/>
            <a:chOff x="4006851" y="1016275"/>
            <a:chExt cx="3380900" cy="942355"/>
          </a:xfrm>
        </p:grpSpPr>
        <p:sp>
          <p:nvSpPr>
            <p:cNvPr id="24" name="object 5">
              <a:extLst>
                <a:ext uri="{FF2B5EF4-FFF2-40B4-BE49-F238E27FC236}">
                  <a16:creationId xmlns:a16="http://schemas.microsoft.com/office/drawing/2014/main" id="{D7C61F12-64DE-A2C6-6C6A-3A26BD8291DC}"/>
                </a:ext>
              </a:extLst>
            </p:cNvPr>
            <p:cNvSpPr/>
            <p:nvPr/>
          </p:nvSpPr>
          <p:spPr>
            <a:xfrm>
              <a:off x="4053014" y="1016275"/>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57" name="object 38">
              <a:extLst>
                <a:ext uri="{FF2B5EF4-FFF2-40B4-BE49-F238E27FC236}">
                  <a16:creationId xmlns:a16="http://schemas.microsoft.com/office/drawing/2014/main" id="{6512B543-356B-33B2-21FA-509D739A1A80}"/>
                </a:ext>
              </a:extLst>
            </p:cNvPr>
            <p:cNvSpPr txBox="1"/>
            <p:nvPr/>
          </p:nvSpPr>
          <p:spPr>
            <a:xfrm>
              <a:off x="4006851" y="1123877"/>
              <a:ext cx="3380900"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ZIRCONIATED: 10 Pack 1.6mm x 175mm</a:t>
              </a:r>
            </a:p>
            <a:p>
              <a:pPr marL="1643380">
                <a:lnSpc>
                  <a:spcPct val="100000"/>
                </a:lnSpc>
              </a:pP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TUN16ZIR</a:t>
              </a:r>
              <a:endParaRPr sz="2000" dirty="0">
                <a:latin typeface="Barlow Condensed"/>
                <a:cs typeface="Barlow Condensed"/>
              </a:endParaRPr>
            </a:p>
          </p:txBody>
        </p:sp>
        <p:pic>
          <p:nvPicPr>
            <p:cNvPr id="13" name="Picture 12">
              <a:extLst>
                <a:ext uri="{FF2B5EF4-FFF2-40B4-BE49-F238E27FC236}">
                  <a16:creationId xmlns:a16="http://schemas.microsoft.com/office/drawing/2014/main" id="{6880FAE9-1E64-5AD4-AF67-9D339009020B}"/>
                </a:ext>
              </a:extLst>
            </p:cNvPr>
            <p:cNvPicPr>
              <a:picLocks noChangeAspect="1"/>
            </p:cNvPicPr>
            <p:nvPr/>
          </p:nvPicPr>
          <p:blipFill>
            <a:blip r:embed="rId12"/>
            <a:stretch>
              <a:fillRect/>
            </a:stretch>
          </p:blipFill>
          <p:spPr>
            <a:xfrm>
              <a:off x="4123479" y="1085928"/>
              <a:ext cx="1421302" cy="815158"/>
            </a:xfrm>
            <a:prstGeom prst="rect">
              <a:avLst/>
            </a:prstGeom>
          </p:spPr>
        </p:pic>
      </p:grpSp>
      <p:grpSp>
        <p:nvGrpSpPr>
          <p:cNvPr id="39" name="Group 38">
            <a:extLst>
              <a:ext uri="{FF2B5EF4-FFF2-40B4-BE49-F238E27FC236}">
                <a16:creationId xmlns:a16="http://schemas.microsoft.com/office/drawing/2014/main" id="{578D44B1-3102-DDBE-3B30-F61CDC9422B3}"/>
              </a:ext>
            </a:extLst>
          </p:cNvPr>
          <p:cNvGrpSpPr/>
          <p:nvPr/>
        </p:nvGrpSpPr>
        <p:grpSpPr>
          <a:xfrm>
            <a:off x="4015282" y="2145097"/>
            <a:ext cx="3447227" cy="942355"/>
            <a:chOff x="4015282" y="2230554"/>
            <a:chExt cx="3447227" cy="942355"/>
          </a:xfrm>
        </p:grpSpPr>
        <p:sp>
          <p:nvSpPr>
            <p:cNvPr id="26" name="object 5">
              <a:extLst>
                <a:ext uri="{FF2B5EF4-FFF2-40B4-BE49-F238E27FC236}">
                  <a16:creationId xmlns:a16="http://schemas.microsoft.com/office/drawing/2014/main" id="{FF03F8B4-5187-86AA-E39C-53DC3FF62AE4}"/>
                </a:ext>
              </a:extLst>
            </p:cNvPr>
            <p:cNvSpPr/>
            <p:nvPr/>
          </p:nvSpPr>
          <p:spPr>
            <a:xfrm>
              <a:off x="4053014" y="2230554"/>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58" name="object 38">
              <a:extLst>
                <a:ext uri="{FF2B5EF4-FFF2-40B4-BE49-F238E27FC236}">
                  <a16:creationId xmlns:a16="http://schemas.microsoft.com/office/drawing/2014/main" id="{385B218A-3FB0-D757-149A-14D0E4E86800}"/>
                </a:ext>
              </a:extLst>
            </p:cNvPr>
            <p:cNvSpPr txBox="1"/>
            <p:nvPr/>
          </p:nvSpPr>
          <p:spPr>
            <a:xfrm>
              <a:off x="4015282" y="2323361"/>
              <a:ext cx="3447227"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ZIRCONIATED: 10 Pack 2.4mm x 175mm</a:t>
              </a:r>
              <a:br>
                <a:rPr lang="en-AU" sz="1400" b="1" spc="-20" dirty="0">
                  <a:solidFill>
                    <a:srgbClr val="231F20"/>
                  </a:solidFill>
                  <a:latin typeface="Barlow Condensed"/>
                  <a:cs typeface="Barlow Condensed"/>
                </a:rPr>
              </a:b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TUN24ZIR</a:t>
              </a:r>
              <a:endParaRPr sz="2000" dirty="0">
                <a:latin typeface="Barlow Condensed"/>
                <a:cs typeface="Barlow Condensed"/>
              </a:endParaRPr>
            </a:p>
          </p:txBody>
        </p:sp>
        <p:pic>
          <p:nvPicPr>
            <p:cNvPr id="21" name="Picture 20">
              <a:extLst>
                <a:ext uri="{FF2B5EF4-FFF2-40B4-BE49-F238E27FC236}">
                  <a16:creationId xmlns:a16="http://schemas.microsoft.com/office/drawing/2014/main" id="{74A72FD9-1579-BDED-C8E0-DFB81B8EF381}"/>
                </a:ext>
              </a:extLst>
            </p:cNvPr>
            <p:cNvPicPr>
              <a:picLocks noChangeAspect="1"/>
            </p:cNvPicPr>
            <p:nvPr/>
          </p:nvPicPr>
          <p:blipFill>
            <a:blip r:embed="rId13"/>
            <a:stretch>
              <a:fillRect/>
            </a:stretch>
          </p:blipFill>
          <p:spPr>
            <a:xfrm>
              <a:off x="4123480" y="2293735"/>
              <a:ext cx="1421302" cy="823411"/>
            </a:xfrm>
            <a:prstGeom prst="rect">
              <a:avLst/>
            </a:prstGeom>
          </p:spPr>
        </p:pic>
      </p:grpSp>
      <p:grpSp>
        <p:nvGrpSpPr>
          <p:cNvPr id="40" name="Group 39">
            <a:extLst>
              <a:ext uri="{FF2B5EF4-FFF2-40B4-BE49-F238E27FC236}">
                <a16:creationId xmlns:a16="http://schemas.microsoft.com/office/drawing/2014/main" id="{DF47100F-176B-93AD-6336-F8C35DDD5785}"/>
              </a:ext>
            </a:extLst>
          </p:cNvPr>
          <p:cNvGrpSpPr/>
          <p:nvPr/>
        </p:nvGrpSpPr>
        <p:grpSpPr>
          <a:xfrm>
            <a:off x="4006851" y="3146532"/>
            <a:ext cx="3447227" cy="942355"/>
            <a:chOff x="4006851" y="3370847"/>
            <a:chExt cx="3447227" cy="942355"/>
          </a:xfrm>
        </p:grpSpPr>
        <p:sp>
          <p:nvSpPr>
            <p:cNvPr id="29" name="object 5">
              <a:extLst>
                <a:ext uri="{FF2B5EF4-FFF2-40B4-BE49-F238E27FC236}">
                  <a16:creationId xmlns:a16="http://schemas.microsoft.com/office/drawing/2014/main" id="{696B3585-E26F-AC83-5A7B-A156D86FF9B4}"/>
                </a:ext>
              </a:extLst>
            </p:cNvPr>
            <p:cNvSpPr/>
            <p:nvPr/>
          </p:nvSpPr>
          <p:spPr>
            <a:xfrm>
              <a:off x="4053014" y="3370847"/>
              <a:ext cx="3334737" cy="942355"/>
            </a:xfrm>
            <a:custGeom>
              <a:avLst/>
              <a:gdLst/>
              <a:ahLst/>
              <a:cxnLst/>
              <a:rect l="l" t="t" r="r" b="b"/>
              <a:pathLst>
                <a:path w="3222625" h="1296034">
                  <a:moveTo>
                    <a:pt x="3222002" y="0"/>
                  </a:moveTo>
                  <a:lnTo>
                    <a:pt x="1954923" y="0"/>
                  </a:lnTo>
                  <a:lnTo>
                    <a:pt x="0" y="0"/>
                  </a:lnTo>
                  <a:lnTo>
                    <a:pt x="0" y="1295996"/>
                  </a:lnTo>
                  <a:lnTo>
                    <a:pt x="1954923" y="1295996"/>
                  </a:lnTo>
                  <a:lnTo>
                    <a:pt x="3222002" y="1295996"/>
                  </a:lnTo>
                  <a:lnTo>
                    <a:pt x="3222002" y="0"/>
                  </a:lnTo>
                  <a:close/>
                </a:path>
              </a:pathLst>
            </a:custGeom>
            <a:solidFill>
              <a:srgbClr val="E6E7E8"/>
            </a:solidFill>
          </p:spPr>
          <p:txBody>
            <a:bodyPr wrap="square" lIns="0" tIns="0" rIns="0" bIns="0" rtlCol="0" anchor="ctr"/>
            <a:lstStyle/>
            <a:p>
              <a:pPr marL="1643380" algn="l">
                <a:lnSpc>
                  <a:spcPct val="100000"/>
                </a:lnSpc>
              </a:pPr>
              <a:endParaRPr lang="en-US" sz="1800" dirty="0">
                <a:latin typeface="Barlow Condensed"/>
                <a:cs typeface="Barlow Condensed"/>
              </a:endParaRPr>
            </a:p>
          </p:txBody>
        </p:sp>
        <p:sp>
          <p:nvSpPr>
            <p:cNvPr id="59" name="object 38">
              <a:extLst>
                <a:ext uri="{FF2B5EF4-FFF2-40B4-BE49-F238E27FC236}">
                  <a16:creationId xmlns:a16="http://schemas.microsoft.com/office/drawing/2014/main" id="{EB725EB9-DEEE-3F1A-D0E4-9CA69C4C45D0}"/>
                </a:ext>
              </a:extLst>
            </p:cNvPr>
            <p:cNvSpPr txBox="1"/>
            <p:nvPr/>
          </p:nvSpPr>
          <p:spPr>
            <a:xfrm>
              <a:off x="4006851" y="3448542"/>
              <a:ext cx="3447227" cy="739305"/>
            </a:xfrm>
            <a:prstGeom prst="rect">
              <a:avLst/>
            </a:prstGeom>
          </p:spPr>
          <p:txBody>
            <a:bodyPr vert="horz" wrap="square" lIns="0" tIns="635" rIns="0" bIns="0" rtlCol="0">
              <a:spAutoFit/>
            </a:bodyPr>
            <a:lstStyle/>
            <a:p>
              <a:pPr marL="1643380">
                <a:lnSpc>
                  <a:spcPct val="100000"/>
                </a:lnSpc>
              </a:pPr>
              <a:r>
                <a:rPr lang="en-AU" sz="1400" b="1" spc="-20" dirty="0">
                  <a:solidFill>
                    <a:srgbClr val="231F20"/>
                  </a:solidFill>
                  <a:latin typeface="Barlow Condensed"/>
                  <a:cs typeface="Barlow Condensed"/>
                </a:rPr>
                <a:t>ZIRCONIATED: 10 Pack  3.2mm x 175mm</a:t>
              </a:r>
              <a:br>
                <a:rPr lang="en-AU" sz="1400" b="1" spc="-20" dirty="0">
                  <a:solidFill>
                    <a:srgbClr val="231F20"/>
                  </a:solidFill>
                  <a:latin typeface="Barlow Condensed"/>
                  <a:cs typeface="Barlow Condensed"/>
                </a:rPr>
              </a:br>
              <a:r>
                <a:rPr b="1" spc="-20" dirty="0">
                  <a:solidFill>
                    <a:srgbClr val="231F20"/>
                  </a:solidFill>
                  <a:latin typeface="Barlow Condensed"/>
                  <a:cs typeface="Barlow Condensed"/>
                </a:rPr>
                <a:t>P/N:</a:t>
              </a:r>
              <a:r>
                <a:rPr lang="en-US" b="1" spc="-20" dirty="0">
                  <a:solidFill>
                    <a:srgbClr val="231F20"/>
                  </a:solidFill>
                  <a:latin typeface="Barlow Condensed"/>
                  <a:cs typeface="Barlow Condensed"/>
                </a:rPr>
                <a:t> TUN32ZIR</a:t>
              </a:r>
              <a:endParaRPr sz="2000" dirty="0">
                <a:latin typeface="Barlow Condensed"/>
                <a:cs typeface="Barlow Condensed"/>
              </a:endParaRPr>
            </a:p>
          </p:txBody>
        </p:sp>
        <p:pic>
          <p:nvPicPr>
            <p:cNvPr id="23" name="Picture 22">
              <a:extLst>
                <a:ext uri="{FF2B5EF4-FFF2-40B4-BE49-F238E27FC236}">
                  <a16:creationId xmlns:a16="http://schemas.microsoft.com/office/drawing/2014/main" id="{8B25411B-6171-1041-D533-2A15D50DFF64}"/>
                </a:ext>
              </a:extLst>
            </p:cNvPr>
            <p:cNvPicPr>
              <a:picLocks noChangeAspect="1"/>
            </p:cNvPicPr>
            <p:nvPr/>
          </p:nvPicPr>
          <p:blipFill>
            <a:blip r:embed="rId14"/>
            <a:stretch>
              <a:fillRect/>
            </a:stretch>
          </p:blipFill>
          <p:spPr>
            <a:xfrm>
              <a:off x="4123480" y="3417879"/>
              <a:ext cx="1421302" cy="836989"/>
            </a:xfrm>
            <a:prstGeom prst="rect">
              <a:avLst/>
            </a:prstGeom>
          </p:spPr>
        </p:pic>
      </p:grpSp>
      <p:pic>
        <p:nvPicPr>
          <p:cNvPr id="4" name="Picture 3" descr="A black and white symbol&#10;&#10;Description automatically generated">
            <a:extLst>
              <a:ext uri="{FF2B5EF4-FFF2-40B4-BE49-F238E27FC236}">
                <a16:creationId xmlns:a16="http://schemas.microsoft.com/office/drawing/2014/main" id="{272B5DCF-5DE4-5FFE-EE1E-3F04AAACC71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99293" y="7072"/>
            <a:ext cx="694139" cy="721949"/>
          </a:xfrm>
          <a:prstGeom prst="rect">
            <a:avLst/>
          </a:prstGeom>
          <a:ln>
            <a:solidFill>
              <a:srgbClr val="FFFFFF"/>
            </a:solidFill>
          </a:ln>
        </p:spPr>
      </p:pic>
    </p:spTree>
    <p:extLst>
      <p:ext uri="{BB962C8B-B14F-4D97-AF65-F5344CB8AC3E}">
        <p14:creationId xmlns:p14="http://schemas.microsoft.com/office/powerpoint/2010/main" val="918913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e8c3a7b-46ca-451f-90fa-e697810254b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27F356C72E8141B8B5057F1BC2BFB2" ma:contentTypeVersion="13" ma:contentTypeDescription="Create a new document." ma:contentTypeScope="" ma:versionID="7115881973a61f50ee0a5c9f3288c3f2">
  <xsd:schema xmlns:xsd="http://www.w3.org/2001/XMLSchema" xmlns:xs="http://www.w3.org/2001/XMLSchema" xmlns:p="http://schemas.microsoft.com/office/2006/metadata/properties" xmlns:ns3="7e8c3a7b-46ca-451f-90fa-e697810254bb" xmlns:ns4="805c58ef-d640-4b12-862e-e963be61b0be" targetNamespace="http://schemas.microsoft.com/office/2006/metadata/properties" ma:root="true" ma:fieldsID="17ace81c9c90d3349cd531789d620447" ns3:_="" ns4:_="">
    <xsd:import namespace="7e8c3a7b-46ca-451f-90fa-e697810254bb"/>
    <xsd:import namespace="805c58ef-d640-4b12-862e-e963be61b0b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c3a7b-46ca-451f-90fa-e697810254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5c58ef-d640-4b12-862e-e963be61b0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5EF35D-0480-4FC3-9697-9ADD6AF1EBF7}">
  <ds:schemaRefs>
    <ds:schemaRef ds:uri="http://www.w3.org/XML/1998/namespace"/>
    <ds:schemaRef ds:uri="805c58ef-d640-4b12-862e-e963be61b0be"/>
    <ds:schemaRef ds:uri="7e8c3a7b-46ca-451f-90fa-e697810254bb"/>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815AEF22-8BE9-4499-8518-57648CF4E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c3a7b-46ca-451f-90fa-e697810254bb"/>
    <ds:schemaRef ds:uri="805c58ef-d640-4b12-862e-e963be61b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D6F459-E6F6-4DE0-B8B6-C1FF78E4C5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92726</TotalTime>
  <Words>950</Words>
  <Application>Microsoft Office PowerPoint</Application>
  <PresentationFormat>Custom</PresentationFormat>
  <Paragraphs>130</Paragraphs>
  <Slides>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Barlow Condensed</vt:lpstr>
      <vt:lpstr>Barlow Condensed Black</vt:lpstr>
      <vt:lpstr>Barlow Condensed Black </vt:lpstr>
      <vt:lpstr>Barlow Condensed Medium</vt:lpstr>
      <vt:lpstr>BarlowCondensed-Black</vt:lpstr>
      <vt:lpstr>BarlowCondensed-Regular</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Bozic</dc:creator>
  <cp:lastModifiedBy>Frank Mennea</cp:lastModifiedBy>
  <cp:revision>220</cp:revision>
  <cp:lastPrinted>2025-02-05T03:20:42Z</cp:lastPrinted>
  <dcterms:created xsi:type="dcterms:W3CDTF">2023-05-29T02:40:56Z</dcterms:created>
  <dcterms:modified xsi:type="dcterms:W3CDTF">2025-06-25T00:40:58Z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2023-05-08T00:00:00Z</vt:filetime>
  </property>
  <property fmtid="{D5CDD505-2E9C-101B-9397-08002B2CF9AE}" pid="3" name="Creator">
    <vt:lpwstr>Adobe InDesign 18.1 (Macintosh)</vt:lpwstr>
  </property>
  <property fmtid="{D5CDD505-2E9C-101B-9397-08002B2CF9AE}" pid="4" name="LastSaved">
    <vt:filetime>2023-05-29T00:00:00Z</vt:filetime>
  </property>
  <property fmtid="{D5CDD505-2E9C-101B-9397-08002B2CF9AE}" pid="5" name="Producer">
    <vt:lpwstr>Adobe PDF Library 17.0</vt:lpwstr>
  </property>
  <property fmtid="{D5CDD505-2E9C-101B-9397-08002B2CF9AE}" pid="6" name="ContentTypeId">
    <vt:lpwstr>0x0101009B27F356C72E8141B8B5057F1BC2BFB2</vt:lpwstr>
  </property>
</Properties>
</file>